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Default Extension="wmf" ContentType="image/x-wmf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38.xml" ContentType="application/vnd.openxmlformats-officedocument.presentationml.slide+xml"/>
  <Default Extension="gif" ContentType="image/gif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60" r:id="rId5"/>
    <p:sldId id="304" r:id="rId6"/>
    <p:sldId id="305" r:id="rId7"/>
    <p:sldId id="306" r:id="rId8"/>
    <p:sldId id="293" r:id="rId9"/>
    <p:sldId id="292" r:id="rId10"/>
    <p:sldId id="261" r:id="rId11"/>
    <p:sldId id="294" r:id="rId12"/>
    <p:sldId id="307" r:id="rId13"/>
    <p:sldId id="265" r:id="rId14"/>
    <p:sldId id="296" r:id="rId15"/>
    <p:sldId id="272" r:id="rId16"/>
    <p:sldId id="295" r:id="rId17"/>
    <p:sldId id="297" r:id="rId18"/>
    <p:sldId id="310" r:id="rId19"/>
    <p:sldId id="274" r:id="rId20"/>
    <p:sldId id="308" r:id="rId21"/>
    <p:sldId id="298" r:id="rId22"/>
    <p:sldId id="269" r:id="rId23"/>
    <p:sldId id="299" r:id="rId24"/>
    <p:sldId id="309" r:id="rId25"/>
    <p:sldId id="300" r:id="rId26"/>
    <p:sldId id="270" r:id="rId27"/>
    <p:sldId id="301" r:id="rId28"/>
    <p:sldId id="271" r:id="rId29"/>
    <p:sldId id="289" r:id="rId30"/>
    <p:sldId id="278" r:id="rId31"/>
    <p:sldId id="280" r:id="rId32"/>
    <p:sldId id="311" r:id="rId33"/>
    <p:sldId id="282" r:id="rId34"/>
    <p:sldId id="284" r:id="rId35"/>
    <p:sldId id="312" r:id="rId36"/>
    <p:sldId id="283" r:id="rId37"/>
    <p:sldId id="290" r:id="rId38"/>
    <p:sldId id="285" r:id="rId39"/>
    <p:sldId id="286" r:id="rId40"/>
    <p:sldId id="287" r:id="rId41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5987" autoAdjust="0"/>
    <p:restoredTop sz="75726" autoAdjust="0"/>
  </p:normalViewPr>
  <p:slideViewPr>
    <p:cSldViewPr snapToObjects="1">
      <p:cViewPr varScale="1">
        <p:scale>
          <a:sx n="82" d="100"/>
          <a:sy n="82" d="100"/>
        </p:scale>
        <p:origin x="-6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interSettings" Target="printerSettings/printerSettings1.bin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bailly:Library:Mail%20Downloads:frequence_group_menu_ba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bailly:Library:Mail%20Downloads:frequence_group_menu_ba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autoTitleDeleted val="1"/>
    <c:plotArea>
      <c:layout>
        <c:manualLayout>
          <c:layoutTarget val="inner"/>
          <c:xMode val="edge"/>
          <c:yMode val="edge"/>
          <c:x val="0.0595712277733048"/>
          <c:y val="0.0422692344179869"/>
          <c:w val="0.939057695438782"/>
          <c:h val="0.84121267974033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Feuil1!$AG$29:$AG$35</c:f>
              <c:strCache>
                <c:ptCount val="7"/>
                <c:pt idx="0">
                  <c:v>1-4</c:v>
                </c:pt>
                <c:pt idx="1">
                  <c:v>5-8</c:v>
                </c:pt>
                <c:pt idx="2">
                  <c:v>9-12</c:v>
                </c:pt>
                <c:pt idx="3">
                  <c:v>13-16</c:v>
                </c:pt>
                <c:pt idx="4">
                  <c:v>17-20</c:v>
                </c:pt>
                <c:pt idx="5">
                  <c:v>21-24</c:v>
                </c:pt>
                <c:pt idx="6">
                  <c:v>25-28</c:v>
                </c:pt>
              </c:strCache>
            </c:strRef>
          </c:cat>
          <c:val>
            <c:numRef>
              <c:f>Feuil1!$AH$29:$AH$35</c:f>
              <c:numCache>
                <c:formatCode>General</c:formatCode>
                <c:ptCount val="7"/>
                <c:pt idx="0">
                  <c:v>3.0</c:v>
                </c:pt>
                <c:pt idx="1">
                  <c:v>9.0</c:v>
                </c:pt>
                <c:pt idx="2">
                  <c:v>13.0</c:v>
                </c:pt>
                <c:pt idx="3">
                  <c:v>10.0</c:v>
                </c:pt>
                <c:pt idx="4">
                  <c:v>8.0</c:v>
                </c:pt>
                <c:pt idx="5">
                  <c:v>2.0</c:v>
                </c:pt>
                <c:pt idx="6">
                  <c:v>1.0</c:v>
                </c:pt>
              </c:numCache>
            </c:numRef>
          </c:val>
        </c:ser>
        <c:axId val="460258456"/>
        <c:axId val="445503768"/>
      </c:barChart>
      <c:catAx>
        <c:axId val="460258456"/>
        <c:scaling>
          <c:orientation val="minMax"/>
        </c:scaling>
        <c:axPos val="b"/>
        <c:numFmt formatCode="@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45503768"/>
        <c:crosses val="autoZero"/>
        <c:auto val="1"/>
        <c:lblAlgn val="ctr"/>
        <c:lblOffset val="100"/>
        <c:tickLblSkip val="1"/>
        <c:tickMarkSkip val="1"/>
      </c:catAx>
      <c:valAx>
        <c:axId val="445503768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6025845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2"/>
  <c:chart>
    <c:autoTitleDeleted val="1"/>
    <c:plotArea>
      <c:layout>
        <c:manualLayout>
          <c:layoutTarget val="inner"/>
          <c:xMode val="edge"/>
          <c:yMode val="edge"/>
          <c:x val="0.0413907619376374"/>
          <c:y val="0.128280065996359"/>
          <c:w val="0.83774902161778"/>
          <c:h val="0.7988349564318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Feuil1!$AB$87:$AN$87</c:f>
              <c:numCache>
                <c:formatCode>General</c:formatCode>
                <c:ptCount val="13"/>
                <c:pt idx="0">
                  <c:v>73.0</c:v>
                </c:pt>
                <c:pt idx="1">
                  <c:v>65.0</c:v>
                </c:pt>
                <c:pt idx="2">
                  <c:v>42.0</c:v>
                </c:pt>
                <c:pt idx="3">
                  <c:v>27.0</c:v>
                </c:pt>
                <c:pt idx="4">
                  <c:v>13.0</c:v>
                </c:pt>
                <c:pt idx="5">
                  <c:v>12.0</c:v>
                </c:pt>
                <c:pt idx="6">
                  <c:v>4.0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1.0</c:v>
                </c:pt>
              </c:numCache>
            </c:numRef>
          </c:val>
        </c:ser>
        <c:axId val="460346808"/>
        <c:axId val="460608952"/>
      </c:barChart>
      <c:catAx>
        <c:axId val="460346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60608952"/>
        <c:crosses val="autoZero"/>
        <c:auto val="1"/>
        <c:lblAlgn val="ctr"/>
        <c:lblOffset val="100"/>
        <c:tickLblSkip val="1"/>
        <c:tickMarkSkip val="1"/>
      </c:catAx>
      <c:valAx>
        <c:axId val="46060895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6034680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00D9A-16BA-8D40-B99C-9DB350B7B7C4}" type="datetimeFigureOut">
              <a:rPr lang="fr-FR" smtClean="0"/>
              <a:pPr/>
              <a:t>2/06/08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A7F05-3CE7-1F44-8763-CF9CAFDB5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D264AFB7-2EE5-7340-9C4B-D33576199BAD}" type="datetime1">
              <a:rPr lang="fr-FR"/>
              <a:pPr>
                <a:defRPr/>
              </a:pPr>
              <a:t>2/06/08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CF348B36-D3F6-FB4C-A542-99B835B437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03D15B-ECC5-0847-AFFD-7B4BDB4AA12F}" type="slidenum">
              <a:rPr lang="fr-FR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3</a:t>
            </a:fld>
            <a:endParaRPr lang="fr-FR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E7B328-8FD2-8A48-9093-E573A821EE18}" type="slidenum">
              <a:rPr lang="fr-FR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pPr/>
              <a:t>36</a:t>
            </a:fld>
            <a:endParaRPr lang="fr-FR" smtClean="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348B36-D3F6-FB4C-A542-99B835B437F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24048-C408-BD47-A24E-B13F3CE0E1B7}" type="datetime1">
              <a:rPr lang="fr-FR" smtClean="0"/>
              <a:pPr>
                <a:defRPr/>
              </a:pPr>
              <a:t>2/06/08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6AA1-44EC-9C44-B31B-519FEAF70F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CF69-58DD-314D-921B-910B8981DFF1}" type="datetime1">
              <a:rPr lang="fr-FR" smtClean="0"/>
              <a:pPr>
                <a:defRPr/>
              </a:pPr>
              <a:t>2/06/08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7EAA-CE69-DB4A-AAC4-1D0C75403C2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0692-5003-2549-971A-3148836CFCEA}" type="datetime1">
              <a:rPr lang="fr-FR" smtClean="0"/>
              <a:pPr>
                <a:defRPr/>
              </a:pPr>
              <a:t>2/06/08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347F5-031F-F141-A860-7BF7707988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4F58-DCB0-1A45-9601-0D82B3AAD360}" type="datetime1">
              <a:rPr lang="fr-FR" smtClean="0"/>
              <a:pPr>
                <a:defRPr/>
              </a:pPr>
              <a:t>2/06/08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44A7-14CB-ED4B-9141-33987ED423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05AF-CF1D-4E40-B95C-5A52B73D353F}" type="datetime1">
              <a:rPr lang="fr-FR" smtClean="0"/>
              <a:pPr>
                <a:defRPr/>
              </a:pPr>
              <a:t>2/06/08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0CE0-8ED5-424D-B3AF-E7ECF5D156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ABC7A-C157-B248-A98F-1C184063EA53}" type="datetime1">
              <a:rPr lang="fr-FR" smtClean="0"/>
              <a:pPr>
                <a:defRPr/>
              </a:pPr>
              <a:t>2/06/08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BEB28-D2D4-DD41-AAE8-17CDEB38F2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02FCA-98C1-4A47-AFA4-0B67A218FC89}" type="datetime1">
              <a:rPr lang="fr-FR" smtClean="0"/>
              <a:pPr>
                <a:defRPr/>
              </a:pPr>
              <a:t>2/06/08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E9FA-2304-9A43-BB7E-64E2B5B053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0B27-B400-784E-B2AE-0FB5193A3812}" type="datetime1">
              <a:rPr lang="fr-FR" smtClean="0"/>
              <a:pPr>
                <a:defRPr/>
              </a:pPr>
              <a:t>2/06/08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0435-6D8F-6241-96AE-9D30C6BD81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75BE7-533D-9240-BC01-2B7241CCFF4A}" type="datetime1">
              <a:rPr lang="fr-FR" smtClean="0"/>
              <a:pPr>
                <a:defRPr/>
              </a:pPr>
              <a:t>2/06/08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A6C3-B029-0048-932B-3F7CF6F7DAE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29F1-56C6-A945-84B3-ECF1BF7AB8A5}" type="datetime1">
              <a:rPr lang="fr-FR" smtClean="0"/>
              <a:pPr>
                <a:defRPr/>
              </a:pPr>
              <a:t>2/06/08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C439-10EC-204B-8774-3EB222B3F3D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05375-52DB-D443-8432-90AA501AE281}" type="datetime1">
              <a:rPr lang="fr-FR" smtClean="0"/>
              <a:pPr>
                <a:defRPr/>
              </a:pPr>
              <a:t>2/06/08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BF4C-3041-9A44-BE09-5FC816548B0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4BF61E8-C773-D440-9A12-1EC540E62726}" type="datetime1">
              <a:rPr lang="fr-FR" smtClean="0"/>
              <a:pPr>
                <a:defRPr/>
              </a:pPr>
              <a:t>2/06/08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91140D-A91E-1147-8542-7C3B3F0EA41C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–"/>
        <a:defRPr sz="1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12" charset="0"/>
        <a:buChar char="»"/>
        <a:defRPr sz="1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wm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5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video" Target="file://localhost/Users/gbailly/Projets/Flower_menu/polygon_menu.avi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video" Target="file://localhost/Users/gbailly/Projets/Flower_menu/BAILLY_AVI08_FlowerMenus.wmv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2296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b="1" dirty="0" err="1" smtClean="0">
                <a:ea typeface="+mj-ea"/>
                <a:cs typeface="+mj-cs"/>
              </a:rPr>
              <a:t>Flower</a:t>
            </a:r>
            <a:r>
              <a:rPr lang="fr-FR" b="1" dirty="0" smtClean="0">
                <a:ea typeface="+mj-ea"/>
                <a:cs typeface="+mj-cs"/>
              </a:rPr>
              <a:t> Menus: </a:t>
            </a:r>
            <a:br>
              <a:rPr lang="fr-FR" b="1" dirty="0" smtClean="0">
                <a:ea typeface="+mj-ea"/>
                <a:cs typeface="+mj-cs"/>
              </a:rPr>
            </a:br>
            <a:r>
              <a:rPr lang="fr-FR" sz="2667" b="1" dirty="0" smtClean="0">
                <a:ea typeface="+mj-ea"/>
                <a:cs typeface="+mj-cs"/>
              </a:rPr>
              <a:t>A New Type of </a:t>
            </a:r>
            <a:r>
              <a:rPr lang="fr-FR" sz="2667" b="1" dirty="0" err="1" smtClean="0">
                <a:ea typeface="+mj-ea"/>
                <a:cs typeface="+mj-cs"/>
              </a:rPr>
              <a:t>Marking</a:t>
            </a:r>
            <a:r>
              <a:rPr lang="fr-FR" sz="2667" b="1" dirty="0" smtClean="0">
                <a:ea typeface="+mj-ea"/>
                <a:cs typeface="+mj-cs"/>
              </a:rPr>
              <a:t> Menus </a:t>
            </a:r>
            <a:r>
              <a:rPr lang="fr-FR" sz="2667" b="1" dirty="0" err="1" smtClean="0">
                <a:ea typeface="+mj-ea"/>
                <a:cs typeface="+mj-cs"/>
              </a:rPr>
              <a:t>with</a:t>
            </a:r>
            <a:r>
              <a:rPr lang="fr-FR" sz="2667" b="1" dirty="0" smtClean="0">
                <a:ea typeface="+mj-ea"/>
                <a:cs typeface="+mj-cs"/>
              </a:rPr>
              <a:t> Large Menu </a:t>
            </a:r>
            <a:r>
              <a:rPr lang="fr-FR" sz="2667" b="1" dirty="0" err="1" smtClean="0">
                <a:ea typeface="+mj-ea"/>
                <a:cs typeface="+mj-cs"/>
              </a:rPr>
              <a:t>Breadth</a:t>
            </a:r>
            <a:r>
              <a:rPr lang="fr-FR" sz="2667" b="1" dirty="0" smtClean="0">
                <a:ea typeface="+mj-ea"/>
                <a:cs typeface="+mj-cs"/>
              </a:rPr>
              <a:t>, </a:t>
            </a:r>
            <a:r>
              <a:rPr lang="fr-FR" sz="2667" b="1" dirty="0" err="1" smtClean="0">
                <a:ea typeface="+mj-ea"/>
                <a:cs typeface="+mj-cs"/>
              </a:rPr>
              <a:t>Within</a:t>
            </a:r>
            <a:r>
              <a:rPr lang="fr-FR" sz="2667" b="1" dirty="0" smtClean="0">
                <a:ea typeface="+mj-ea"/>
                <a:cs typeface="+mj-cs"/>
              </a:rPr>
              <a:t> Groups and Efficient Expert Mode </a:t>
            </a:r>
            <a:r>
              <a:rPr lang="fr-FR" sz="2667" b="1" dirty="0" err="1" smtClean="0">
                <a:ea typeface="+mj-ea"/>
                <a:cs typeface="+mj-cs"/>
              </a:rPr>
              <a:t>Memorization</a:t>
            </a:r>
            <a:endParaRPr lang="fr-FR" sz="2667" dirty="0" smtClean="0">
              <a:ea typeface="+mj-ea"/>
              <a:cs typeface="+mj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3200400" cy="1752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  <a:ea typeface="+mn-ea"/>
                <a:cs typeface="+mn-cs"/>
              </a:rPr>
              <a:t>Gilles Bailly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  <a:ea typeface="+mn-ea"/>
                <a:cs typeface="+mn-cs"/>
              </a:rPr>
              <a:t>Eric </a:t>
            </a:r>
            <a:r>
              <a:rPr lang="fr-FR" sz="2400" dirty="0" err="1" smtClean="0">
                <a:solidFill>
                  <a:schemeClr val="tx1"/>
                </a:solidFill>
                <a:ea typeface="+mn-ea"/>
                <a:cs typeface="+mn-cs"/>
              </a:rPr>
              <a:t>Lecolinet</a:t>
            </a:r>
            <a:endParaRPr lang="fr-FR" sz="24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  <a:ea typeface="+mn-ea"/>
                <a:cs typeface="+mn-cs"/>
              </a:rPr>
              <a:t>Laurence </a:t>
            </a:r>
            <a:r>
              <a:rPr lang="fr-FR" sz="2400" dirty="0" err="1" smtClean="0">
                <a:solidFill>
                  <a:schemeClr val="tx1"/>
                </a:solidFill>
                <a:ea typeface="+mn-ea"/>
                <a:cs typeface="+mn-cs"/>
              </a:rPr>
              <a:t>Nigay</a:t>
            </a:r>
            <a:endParaRPr lang="fr-FR" sz="2400" dirty="0" smtClean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4" name="Image 3" descr="logo_telecompari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0" y="76200"/>
            <a:ext cx="1384300" cy="1384300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</a:effectLst>
        </p:spPr>
      </p:pic>
      <p:pic>
        <p:nvPicPr>
          <p:cNvPr id="7" name="Picture 5" descr="Logo-l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92125"/>
            <a:ext cx="2233612" cy="968375"/>
          </a:xfrm>
          <a:prstGeom prst="rect">
            <a:avLst/>
          </a:prstGeom>
          <a:noFill/>
          <a:effectLst>
            <a:reflection stA="0" endPos="0" dir="5400000" sy="-100000" algn="bl" rotWithShape="0"/>
          </a:effectLst>
        </p:spPr>
      </p:pic>
      <p:sp>
        <p:nvSpPr>
          <p:cNvPr id="14342" name="ZoneTexte 7"/>
          <p:cNvSpPr txBox="1">
            <a:spLocks noChangeArrowheads="1"/>
          </p:cNvSpPr>
          <p:nvPr/>
        </p:nvSpPr>
        <p:spPr bwMode="auto">
          <a:xfrm>
            <a:off x="2590800" y="492125"/>
            <a:ext cx="11342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/>
              <a:t>Grenoble</a:t>
            </a:r>
            <a:endParaRPr lang="fr-FR" dirty="0"/>
          </a:p>
          <a:p>
            <a:r>
              <a:rPr lang="fr-FR" dirty="0"/>
              <a:t>France</a:t>
            </a:r>
          </a:p>
        </p:txBody>
      </p:sp>
      <p:sp>
        <p:nvSpPr>
          <p:cNvPr id="14343" name="ZoneTexte 8"/>
          <p:cNvSpPr txBox="1">
            <a:spLocks noChangeArrowheads="1"/>
          </p:cNvSpPr>
          <p:nvPr/>
        </p:nvSpPr>
        <p:spPr bwMode="auto">
          <a:xfrm>
            <a:off x="6266069" y="492125"/>
            <a:ext cx="903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fr-FR" dirty="0" smtClean="0"/>
              <a:t>Paris</a:t>
            </a:r>
            <a:endParaRPr lang="fr-FR" dirty="0"/>
          </a:p>
          <a:p>
            <a:pPr algn="r"/>
            <a:r>
              <a:rPr lang="fr-FR" dirty="0"/>
              <a:t>France</a:t>
            </a:r>
          </a:p>
        </p:txBody>
      </p:sp>
      <p:pic>
        <p:nvPicPr>
          <p:cNvPr id="11" name="Image 10" descr="FlowerNovice.jp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 bwMode="auto">
          <a:xfrm>
            <a:off x="3048000" y="3429000"/>
            <a:ext cx="3218069" cy="3203148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  <a:reflection stA="0" endPos="0" dir="5400000" sy="-100000" algn="bl" rotWithShape="0"/>
          </a:effectLst>
        </p:spPr>
      </p:pic>
      <p:pic>
        <p:nvPicPr>
          <p:cNvPr id="14" name="Picture 18" descr="MCj0291000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3464646"/>
            <a:ext cx="322263" cy="3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46AA1-44EC-9C44-B31B-519FEAF70F41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>
                <a:ea typeface="ＭＳ Ｐゴシック" pitchFamily="-112" charset="-128"/>
                <a:cs typeface="ＭＳ Ｐゴシック" pitchFamily="-112" charset="-128"/>
              </a:rPr>
              <a:t>Polygon menus </a:t>
            </a:r>
          </a:p>
        </p:txBody>
      </p:sp>
      <p:sp>
        <p:nvSpPr>
          <p:cNvPr id="20484" name="ZoneTexte 4"/>
          <p:cNvSpPr txBox="1">
            <a:spLocks noChangeArrowheads="1"/>
          </p:cNvSpPr>
          <p:nvPr/>
        </p:nvSpPr>
        <p:spPr bwMode="auto">
          <a:xfrm>
            <a:off x="3073400" y="5708650"/>
            <a:ext cx="362398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err="1"/>
              <a:t>Polygon</a:t>
            </a:r>
            <a:r>
              <a:rPr lang="fr-FR" dirty="0"/>
              <a:t> Menus </a:t>
            </a:r>
            <a:r>
              <a:rPr lang="fr-FR" sz="1600" dirty="0"/>
              <a:t>[Zhao &amp; al.</a:t>
            </a:r>
            <a:r>
              <a:rPr lang="fr-FR" sz="1600" dirty="0" smtClean="0"/>
              <a:t> CHI’06</a:t>
            </a:r>
            <a:r>
              <a:rPr lang="fr-FR" sz="1600" dirty="0"/>
              <a:t>]</a:t>
            </a:r>
            <a:br>
              <a:rPr lang="fr-FR" sz="1600" dirty="0"/>
            </a:br>
            <a:r>
              <a:rPr lang="fr-FR" sz="1600" dirty="0"/>
              <a:t>16 </a:t>
            </a:r>
            <a:r>
              <a:rPr lang="fr-FR" sz="1600" dirty="0" err="1"/>
              <a:t>commands</a:t>
            </a:r>
            <a:endParaRPr lang="fr-FR" sz="1600" dirty="0"/>
          </a:p>
        </p:txBody>
      </p:sp>
      <p:pic>
        <p:nvPicPr>
          <p:cNvPr id="8" name="Image 7" descr="polygonmen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252" y="1905000"/>
            <a:ext cx="4752148" cy="35052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>
                <a:ea typeface="ＭＳ Ｐゴシック" pitchFamily="-112" charset="-128"/>
                <a:cs typeface="ＭＳ Ｐゴシック" pitchFamily="-112" charset="-128"/>
              </a:rPr>
              <a:t>Polygon menus </a:t>
            </a:r>
          </a:p>
        </p:txBody>
      </p:sp>
      <p:sp>
        <p:nvSpPr>
          <p:cNvPr id="20484" name="ZoneTexte 4"/>
          <p:cNvSpPr txBox="1">
            <a:spLocks noChangeArrowheads="1"/>
          </p:cNvSpPr>
          <p:nvPr/>
        </p:nvSpPr>
        <p:spPr bwMode="auto">
          <a:xfrm>
            <a:off x="3073400" y="5708650"/>
            <a:ext cx="3175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err="1"/>
              <a:t>Polygon</a:t>
            </a:r>
            <a:r>
              <a:rPr lang="fr-FR" dirty="0"/>
              <a:t> Menus </a:t>
            </a:r>
            <a:r>
              <a:rPr lang="fr-FR" sz="1600" dirty="0"/>
              <a:t>[Zhao &amp; al. 06]</a:t>
            </a:r>
            <a:br>
              <a:rPr lang="fr-FR" sz="1600" dirty="0"/>
            </a:br>
            <a:r>
              <a:rPr lang="fr-FR" sz="1600" dirty="0"/>
              <a:t>16 </a:t>
            </a:r>
            <a:r>
              <a:rPr lang="fr-FR" sz="1600" dirty="0" err="1"/>
              <a:t>commands</a:t>
            </a:r>
            <a:endParaRPr lang="fr-FR" sz="1600" dirty="0"/>
          </a:p>
        </p:txBody>
      </p:sp>
      <p:pic>
        <p:nvPicPr>
          <p:cNvPr id="5" name="polygon_menu.avi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1447800"/>
            <a:ext cx="4641363" cy="422300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Polygon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menus </a:t>
            </a:r>
          </a:p>
        </p:txBody>
      </p:sp>
      <p:sp>
        <p:nvSpPr>
          <p:cNvPr id="20484" name="ZoneTexte 4"/>
          <p:cNvSpPr txBox="1">
            <a:spLocks noChangeArrowheads="1"/>
          </p:cNvSpPr>
          <p:nvPr/>
        </p:nvSpPr>
        <p:spPr bwMode="auto">
          <a:xfrm>
            <a:off x="5436158" y="4876800"/>
            <a:ext cx="3174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 err="1"/>
              <a:t>Polygon</a:t>
            </a:r>
            <a:r>
              <a:rPr lang="fr-FR" dirty="0"/>
              <a:t> Menus </a:t>
            </a:r>
            <a:r>
              <a:rPr lang="fr-FR" sz="1600" dirty="0"/>
              <a:t>[Zhao &amp; al. 06</a:t>
            </a:r>
            <a:r>
              <a:rPr lang="fr-FR" sz="1600" dirty="0" smtClean="0"/>
              <a:t>]</a:t>
            </a:r>
            <a:endParaRPr lang="fr-FR" sz="1600" dirty="0"/>
          </a:p>
        </p:txBody>
      </p:sp>
      <p:pic>
        <p:nvPicPr>
          <p:cNvPr id="8" name="Image 7" descr="polygonmen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52" y="1295400"/>
            <a:ext cx="4752148" cy="35052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5410200" y="2286000"/>
            <a:ext cx="1219200" cy="11430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799"/>
          </a:xfrm>
        </p:spPr>
        <p:txBody>
          <a:bodyPr/>
          <a:lstStyle/>
          <a:p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Tangential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gestures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buNone/>
            </a:pP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	     Radial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Gestures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sz="2400" i="1" dirty="0" smtClean="0">
              <a:solidFill>
                <a:srgbClr val="7F7F7F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3 actions</a:t>
            </a:r>
          </a:p>
          <a:p>
            <a:pPr lvl="1"/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1 clic</a:t>
            </a:r>
          </a:p>
          <a:p>
            <a:pPr lvl="1"/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1 shift</a:t>
            </a:r>
          </a:p>
          <a:p>
            <a:pPr lvl="1"/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1 stroke</a:t>
            </a:r>
          </a:p>
          <a:p>
            <a:pPr lvl="1"/>
            <a:endParaRPr lang="fr-FR" sz="2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Specific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layout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sz="2400" b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sz="2400" b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sz="2400" b="1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Différent de 6"/>
          <p:cNvSpPr/>
          <p:nvPr/>
        </p:nvSpPr>
        <p:spPr>
          <a:xfrm>
            <a:off x="838200" y="2209800"/>
            <a:ext cx="381000" cy="228600"/>
          </a:xfrm>
          <a:prstGeom prst="mathNotEqual">
            <a:avLst>
              <a:gd name="adj1" fmla="val 12183"/>
              <a:gd name="adj2" fmla="val 6552782"/>
              <a:gd name="adj3" fmla="val 14171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27467" y="5715000"/>
            <a:ext cx="6092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Impact on learning and memorization</a:t>
            </a:r>
            <a:endParaRPr lang="en-US" sz="28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ea typeface="ＭＳ Ｐゴシック" pitchFamily="-112" charset="-128"/>
                <a:cs typeface="ＭＳ Ｐゴシック" pitchFamily="-112" charset="-128"/>
              </a:rPr>
              <a:t>Outline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>
                <a:solidFill>
                  <a:srgbClr val="7F7F7F"/>
                </a:solidFill>
                <a:ea typeface="ＭＳ Ｐゴシック" pitchFamily="-112" charset="-128"/>
                <a:cs typeface="ＭＳ Ｐゴシック" pitchFamily="-112" charset="-128"/>
              </a:rPr>
              <a:t>Introduction</a:t>
            </a:r>
          </a:p>
          <a:p>
            <a:endParaRPr lang="fr-FR" i="1" dirty="0" smtClean="0">
              <a:solidFill>
                <a:srgbClr val="7F7F7F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b="1" dirty="0" err="1" smtClean="0">
                <a:ea typeface="ＭＳ Ｐゴシック" pitchFamily="-112" charset="-128"/>
                <a:cs typeface="ＭＳ Ｐゴシック" pitchFamily="-112" charset="-128"/>
              </a:rPr>
              <a:t>Flower</a:t>
            </a:r>
            <a:r>
              <a:rPr lang="fr-FR" b="1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  <a:p>
            <a:endParaRPr lang="fr-FR" b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dirty="0" err="1" smtClean="0">
                <a:ea typeface="ＭＳ Ｐゴシック" pitchFamily="-112" charset="-128"/>
                <a:cs typeface="ＭＳ Ｐゴシック" pitchFamily="-112" charset="-128"/>
              </a:rPr>
              <a:t>Experiment</a:t>
            </a:r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Conclusion</a:t>
            </a:r>
          </a:p>
          <a:p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Flower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</p:txBody>
      </p:sp>
      <p:pic>
        <p:nvPicPr>
          <p:cNvPr id="5" name="Image 4" descr="FlowerNov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44835" y="1600199"/>
            <a:ext cx="4822965" cy="4800601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24585" name="Picture 18" descr="MCj029100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21337" y="1905000"/>
            <a:ext cx="322263" cy="3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4525963"/>
          </a:xfrm>
        </p:spPr>
        <p:txBody>
          <a:bodyPr/>
          <a:lstStyle/>
          <a:p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Key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features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>
              <a:spcAft>
                <a:spcPts val="1800"/>
              </a:spcAft>
            </a:pP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Large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number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commands</a:t>
            </a:r>
            <a:endParaRPr lang="fr-FR" sz="2000" dirty="0" smtClean="0">
              <a:latin typeface=""/>
              <a:ea typeface="ＭＳ Ｐゴシック" pitchFamily="-112" charset="-128"/>
              <a:cs typeface=""/>
            </a:endParaRPr>
          </a:p>
          <a:p>
            <a:pPr lvl="1">
              <a:spcAft>
                <a:spcPts val="1800"/>
              </a:spcAft>
            </a:pP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Within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groups (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groupings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  <a:p>
            <a:pPr lvl="1">
              <a:spcAft>
                <a:spcPts val="1800"/>
              </a:spcAft>
            </a:pP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Memorization</a:t>
            </a:r>
            <a:endParaRPr lang="fr-FR" sz="2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Flower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</p:txBody>
      </p:sp>
      <p:pic>
        <p:nvPicPr>
          <p:cNvPr id="9" name="BAILLY_AVI08_FlowerMenus.wm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3000" y="1219200"/>
            <a:ext cx="6807200" cy="51054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Large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number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commands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7772400" cy="4708525"/>
          </a:xfrm>
        </p:spPr>
        <p:txBody>
          <a:bodyPr/>
          <a:lstStyle/>
          <a:p>
            <a:pPr>
              <a:buNone/>
            </a:pPr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Straight and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curved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gestures</a:t>
            </a:r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4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degrees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curvature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" name="Image 6" descr="FlowerNov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33064" y="3318622"/>
            <a:ext cx="3096536" cy="3082178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rot="16200000">
            <a:off x="76511" y="5105087"/>
            <a:ext cx="2026297" cy="4571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 rot="16200000">
            <a:off x="630709" y="4779491"/>
            <a:ext cx="2026300" cy="696918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772" y="30"/>
              </a:cxn>
              <a:cxn ang="0">
                <a:pos x="1180" y="211"/>
              </a:cxn>
            </a:cxnLst>
            <a:rect l="0" t="0" r="r" b="b"/>
            <a:pathLst>
              <a:path w="1180" h="211">
                <a:moveTo>
                  <a:pt x="0" y="30"/>
                </a:moveTo>
                <a:cubicBezTo>
                  <a:pt x="287" y="15"/>
                  <a:pt x="575" y="0"/>
                  <a:pt x="772" y="30"/>
                </a:cubicBezTo>
                <a:cubicBezTo>
                  <a:pt x="969" y="60"/>
                  <a:pt x="1112" y="181"/>
                  <a:pt x="1180" y="211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rot="16200000">
            <a:off x="1518908" y="4719309"/>
            <a:ext cx="1779021" cy="97436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772" y="23"/>
              </a:cxn>
              <a:cxn ang="0">
                <a:pos x="998" y="159"/>
              </a:cxn>
              <a:cxn ang="0">
                <a:pos x="545" y="295"/>
              </a:cxn>
            </a:cxnLst>
            <a:rect l="0" t="0" r="r" b="b"/>
            <a:pathLst>
              <a:path w="1036" h="295">
                <a:moveTo>
                  <a:pt x="0" y="23"/>
                </a:moveTo>
                <a:cubicBezTo>
                  <a:pt x="303" y="11"/>
                  <a:pt x="606" y="0"/>
                  <a:pt x="772" y="23"/>
                </a:cubicBezTo>
                <a:cubicBezTo>
                  <a:pt x="938" y="46"/>
                  <a:pt x="1036" y="114"/>
                  <a:pt x="998" y="159"/>
                </a:cubicBezTo>
                <a:cubicBezTo>
                  <a:pt x="960" y="204"/>
                  <a:pt x="620" y="272"/>
                  <a:pt x="545" y="295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 rot="16200000">
            <a:off x="2489018" y="4652781"/>
            <a:ext cx="1998822" cy="947939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907" y="30"/>
              </a:cxn>
              <a:cxn ang="0">
                <a:pos x="1134" y="212"/>
              </a:cxn>
              <a:cxn ang="0">
                <a:pos x="726" y="257"/>
              </a:cxn>
              <a:cxn ang="0">
                <a:pos x="454" y="30"/>
              </a:cxn>
            </a:cxnLst>
            <a:rect l="0" t="0" r="r" b="b"/>
            <a:pathLst>
              <a:path w="1164" h="287">
                <a:moveTo>
                  <a:pt x="0" y="30"/>
                </a:moveTo>
                <a:cubicBezTo>
                  <a:pt x="359" y="15"/>
                  <a:pt x="718" y="0"/>
                  <a:pt x="907" y="30"/>
                </a:cubicBezTo>
                <a:cubicBezTo>
                  <a:pt x="1096" y="60"/>
                  <a:pt x="1164" y="174"/>
                  <a:pt x="1134" y="212"/>
                </a:cubicBezTo>
                <a:cubicBezTo>
                  <a:pt x="1104" y="250"/>
                  <a:pt x="839" y="287"/>
                  <a:pt x="726" y="257"/>
                </a:cubicBezTo>
                <a:cubicBezTo>
                  <a:pt x="613" y="227"/>
                  <a:pt x="499" y="68"/>
                  <a:pt x="454" y="3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Degree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curvature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8" name="Grouper 27"/>
          <p:cNvGrpSpPr/>
          <p:nvPr/>
        </p:nvGrpSpPr>
        <p:grpSpPr>
          <a:xfrm>
            <a:off x="333631" y="2443162"/>
            <a:ext cx="7970884" cy="3881438"/>
            <a:chOff x="333631" y="2286000"/>
            <a:chExt cx="7970884" cy="3881438"/>
          </a:xfrm>
        </p:grpSpPr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333631" y="2286000"/>
              <a:ext cx="4014161" cy="3881438"/>
              <a:chOff x="204" y="2160"/>
              <a:chExt cx="1588" cy="1568"/>
            </a:xfr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grpSpPr>
          <p:pic>
            <p:nvPicPr>
              <p:cNvPr id="24" name="Picture 22" descr="flowerMenuAll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04" y="2160"/>
                <a:ext cx="1588" cy="1568"/>
              </a:xfrm>
              <a:prstGeom prst="rect">
                <a:avLst/>
              </a:prstGeom>
              <a:noFill/>
            </p:spPr>
          </p:pic>
          <p:sp>
            <p:nvSpPr>
              <p:cNvPr id="25" name="Text Box 23"/>
              <p:cNvSpPr txBox="1">
                <a:spLocks noChangeArrowheads="1"/>
              </p:cNvSpPr>
              <p:nvPr/>
            </p:nvSpPr>
            <p:spPr bwMode="auto">
              <a:xfrm>
                <a:off x="795" y="2280"/>
                <a:ext cx="408" cy="87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tIns="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bg1"/>
                    </a:solidFill>
                  </a:rPr>
                  <a:t>Save</a:t>
                </a:r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 flipV="1">
                <a:off x="984" y="2251"/>
                <a:ext cx="36" cy="72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6705600" y="4113840"/>
              <a:ext cx="15989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Straight</a:t>
              </a:r>
              <a:endParaRPr lang="en-US" sz="3200" dirty="0"/>
            </a:p>
          </p:txBody>
        </p:sp>
      </p:grpSp>
      <p:grpSp>
        <p:nvGrpSpPr>
          <p:cNvPr id="34" name="Grouper 33"/>
          <p:cNvGrpSpPr/>
          <p:nvPr/>
        </p:nvGrpSpPr>
        <p:grpSpPr>
          <a:xfrm>
            <a:off x="354190" y="2443162"/>
            <a:ext cx="7380257" cy="3881438"/>
            <a:chOff x="2994908" y="2280101"/>
            <a:chExt cx="7380257" cy="3881438"/>
          </a:xfrm>
        </p:grpSpPr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2994908" y="2280101"/>
              <a:ext cx="4014161" cy="3881438"/>
              <a:chOff x="3315" y="1251"/>
              <a:chExt cx="1361" cy="1316"/>
            </a:xfr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grpSpPr>
          <p:pic>
            <p:nvPicPr>
              <p:cNvPr id="30" name="Picture 26" descr="flowerMenuAll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15" y="1251"/>
                <a:ext cx="1361" cy="1316"/>
              </a:xfrm>
              <a:prstGeom prst="rect">
                <a:avLst/>
              </a:prstGeom>
              <a:noFill/>
            </p:spPr>
          </p:pic>
          <p:sp>
            <p:nvSpPr>
              <p:cNvPr id="31" name="Text Box 27"/>
              <p:cNvSpPr txBox="1">
                <a:spLocks noChangeArrowheads="1"/>
              </p:cNvSpPr>
              <p:nvPr/>
            </p:nvSpPr>
            <p:spPr bwMode="auto">
              <a:xfrm>
                <a:off x="3569" y="1452"/>
                <a:ext cx="349" cy="7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8000" tIns="0" rIns="1800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bg1"/>
                    </a:solidFill>
                  </a:rPr>
                  <a:t>Save</a:t>
                </a:r>
                <a:r>
                  <a:rPr lang="fr-FR" sz="1400" dirty="0" smtClean="0">
                    <a:solidFill>
                      <a:schemeClr val="bg1"/>
                    </a:solidFill>
                  </a:rPr>
                  <a:t> as</a:t>
                </a:r>
                <a:endParaRPr lang="fr-F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 rot="16200000" flipV="1">
                <a:off x="3696" y="1627"/>
                <a:ext cx="468" cy="126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772" y="30"/>
                  </a:cxn>
                  <a:cxn ang="0">
                    <a:pos x="1180" y="211"/>
                  </a:cxn>
                </a:cxnLst>
                <a:rect l="0" t="0" r="r" b="b"/>
                <a:pathLst>
                  <a:path w="1180" h="211">
                    <a:moveTo>
                      <a:pt x="0" y="30"/>
                    </a:moveTo>
                    <a:cubicBezTo>
                      <a:pt x="287" y="15"/>
                      <a:pt x="575" y="0"/>
                      <a:pt x="772" y="30"/>
                    </a:cubicBezTo>
                    <a:cubicBezTo>
                      <a:pt x="969" y="60"/>
                      <a:pt x="1112" y="181"/>
                      <a:pt x="1180" y="211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9346318" y="4108798"/>
              <a:ext cx="102884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Bent</a:t>
              </a:r>
              <a:endParaRPr lang="en-US" sz="3200" dirty="0"/>
            </a:p>
          </p:txBody>
        </p:sp>
      </p:grpSp>
      <p:grpSp>
        <p:nvGrpSpPr>
          <p:cNvPr id="40" name="Grouper 39"/>
          <p:cNvGrpSpPr/>
          <p:nvPr/>
        </p:nvGrpSpPr>
        <p:grpSpPr>
          <a:xfrm>
            <a:off x="381000" y="2438400"/>
            <a:ext cx="7923716" cy="3890963"/>
            <a:chOff x="2591299" y="2276474"/>
            <a:chExt cx="7923716" cy="3890963"/>
          </a:xfrm>
        </p:grpSpPr>
        <p:grpSp>
          <p:nvGrpSpPr>
            <p:cNvPr id="35" name="Group 29"/>
            <p:cNvGrpSpPr>
              <a:grpSpLocks/>
            </p:cNvGrpSpPr>
            <p:nvPr/>
          </p:nvGrpSpPr>
          <p:grpSpPr bwMode="auto">
            <a:xfrm>
              <a:off x="2591299" y="2276474"/>
              <a:ext cx="4024012" cy="3890963"/>
              <a:chOff x="3197" y="2160"/>
              <a:chExt cx="1588" cy="1568"/>
            </a:xfrm>
          </p:grpSpPr>
          <p:pic>
            <p:nvPicPr>
              <p:cNvPr id="36" name="Picture 30" descr="flowerMenuAll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97" y="2160"/>
                <a:ext cx="1588" cy="1568"/>
              </a:xfrm>
              <a:prstGeom prst="rect">
                <a:avLst/>
              </a:prstGeom>
              <a:noFill/>
            </p:spPr>
          </p:pic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>
                <a:off x="3542" y="2539"/>
                <a:ext cx="407" cy="87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tIns="0" rIns="1800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bg1"/>
                    </a:solidFill>
                  </a:rPr>
                  <a:t>File </a:t>
                </a:r>
                <a:r>
                  <a:rPr lang="fr-FR" sz="1400" dirty="0" err="1">
                    <a:solidFill>
                      <a:schemeClr val="bg1"/>
                    </a:solidFill>
                  </a:rPr>
                  <a:t>Search</a:t>
                </a:r>
                <a:endParaRPr lang="fr-FR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2"/>
              <p:cNvSpPr>
                <a:spLocks/>
              </p:cNvSpPr>
              <p:nvPr/>
            </p:nvSpPr>
            <p:spPr bwMode="auto">
              <a:xfrm rot="16200000" flipV="1">
                <a:off x="3617" y="2598"/>
                <a:ext cx="582" cy="15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72" y="23"/>
                  </a:cxn>
                  <a:cxn ang="0">
                    <a:pos x="998" y="159"/>
                  </a:cxn>
                  <a:cxn ang="0">
                    <a:pos x="545" y="295"/>
                  </a:cxn>
                </a:cxnLst>
                <a:rect l="0" t="0" r="r" b="b"/>
                <a:pathLst>
                  <a:path w="1036" h="295">
                    <a:moveTo>
                      <a:pt x="0" y="23"/>
                    </a:moveTo>
                    <a:cubicBezTo>
                      <a:pt x="303" y="11"/>
                      <a:pt x="606" y="0"/>
                      <a:pt x="772" y="23"/>
                    </a:cubicBezTo>
                    <a:cubicBezTo>
                      <a:pt x="938" y="46"/>
                      <a:pt x="1036" y="114"/>
                      <a:pt x="998" y="159"/>
                    </a:cubicBezTo>
                    <a:cubicBezTo>
                      <a:pt x="960" y="204"/>
                      <a:pt x="620" y="272"/>
                      <a:pt x="545" y="295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9" name="ZoneTexte 38"/>
            <p:cNvSpPr txBox="1"/>
            <p:nvPr/>
          </p:nvSpPr>
          <p:spPr>
            <a:xfrm>
              <a:off x="8915899" y="4113840"/>
              <a:ext cx="15991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Cusped</a:t>
              </a:r>
              <a:endParaRPr lang="en-US" sz="3200" dirty="0"/>
            </a:p>
          </p:txBody>
        </p:sp>
      </p:grpSp>
      <p:grpSp>
        <p:nvGrpSpPr>
          <p:cNvPr id="46" name="Grouper 45"/>
          <p:cNvGrpSpPr/>
          <p:nvPr/>
        </p:nvGrpSpPr>
        <p:grpSpPr>
          <a:xfrm>
            <a:off x="304800" y="2438400"/>
            <a:ext cx="7754529" cy="3890963"/>
            <a:chOff x="2209800" y="2276474"/>
            <a:chExt cx="7754529" cy="3890963"/>
          </a:xfrm>
        </p:grpSpPr>
        <p:grpSp>
          <p:nvGrpSpPr>
            <p:cNvPr id="41" name="Group 38"/>
            <p:cNvGrpSpPr>
              <a:grpSpLocks/>
            </p:cNvGrpSpPr>
            <p:nvPr/>
          </p:nvGrpSpPr>
          <p:grpSpPr bwMode="auto">
            <a:xfrm>
              <a:off x="2209800" y="2276474"/>
              <a:ext cx="5942127" cy="3890963"/>
              <a:chOff x="2699" y="2886"/>
              <a:chExt cx="1996" cy="1307"/>
            </a:xfrm>
          </p:grpSpPr>
          <p:pic>
            <p:nvPicPr>
              <p:cNvPr id="42" name="Picture 39" descr="largeFlowerMenuFinal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699" y="2886"/>
                <a:ext cx="1996" cy="1307"/>
              </a:xfrm>
              <a:prstGeom prst="rect">
                <a:avLst/>
              </a:prstGeom>
              <a:noFill/>
            </p:spPr>
          </p:pic>
          <p:sp>
            <p:nvSpPr>
              <p:cNvPr id="43" name="Text Box 40"/>
              <p:cNvSpPr txBox="1">
                <a:spLocks noChangeArrowheads="1"/>
              </p:cNvSpPr>
              <p:nvPr/>
            </p:nvSpPr>
            <p:spPr bwMode="auto">
              <a:xfrm>
                <a:off x="3747" y="3265"/>
                <a:ext cx="453" cy="85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18000" tIns="0" rIns="18000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chemeClr val="bg1"/>
                    </a:solidFill>
                  </a:rPr>
                  <a:t>Speech</a:t>
                </a:r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 rot="16200000">
                <a:off x="3454" y="3355"/>
                <a:ext cx="529" cy="136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907" y="30"/>
                  </a:cxn>
                  <a:cxn ang="0">
                    <a:pos x="1134" y="212"/>
                  </a:cxn>
                  <a:cxn ang="0">
                    <a:pos x="726" y="257"/>
                  </a:cxn>
                  <a:cxn ang="0">
                    <a:pos x="454" y="30"/>
                  </a:cxn>
                </a:cxnLst>
                <a:rect l="0" t="0" r="r" b="b"/>
                <a:pathLst>
                  <a:path w="1164" h="287">
                    <a:moveTo>
                      <a:pt x="0" y="30"/>
                    </a:moveTo>
                    <a:cubicBezTo>
                      <a:pt x="359" y="15"/>
                      <a:pt x="718" y="0"/>
                      <a:pt x="907" y="30"/>
                    </a:cubicBezTo>
                    <a:cubicBezTo>
                      <a:pt x="1096" y="60"/>
                      <a:pt x="1164" y="174"/>
                      <a:pt x="1134" y="212"/>
                    </a:cubicBezTo>
                    <a:cubicBezTo>
                      <a:pt x="1104" y="250"/>
                      <a:pt x="839" y="287"/>
                      <a:pt x="726" y="257"/>
                    </a:cubicBezTo>
                    <a:cubicBezTo>
                      <a:pt x="613" y="227"/>
                      <a:pt x="499" y="68"/>
                      <a:pt x="454" y="3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" name="ZoneTexte 44"/>
            <p:cNvSpPr txBox="1"/>
            <p:nvPr/>
          </p:nvSpPr>
          <p:spPr>
            <a:xfrm>
              <a:off x="8661969" y="4098086"/>
              <a:ext cx="130236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Pigtail</a:t>
              </a:r>
              <a:endParaRPr lang="en-US" sz="3200" dirty="0"/>
            </a:p>
          </p:txBody>
        </p:sp>
      </p:grpSp>
      <p:sp>
        <p:nvSpPr>
          <p:cNvPr id="47" name="Espace réservé du numéro de diapositive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846258"/>
          </a:xfrm>
        </p:spPr>
        <p:txBody>
          <a:bodyPr/>
          <a:lstStyle/>
          <a:p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Pilot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study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7467600" cy="4983162"/>
          </a:xfrm>
        </p:spPr>
        <p:txBody>
          <a:bodyPr/>
          <a:lstStyle/>
          <a:p>
            <a:pPr marL="342900" lvl="1" indent="-342900">
              <a:buFont typeface="Arial" pitchFamily="-112" charset="0"/>
              <a:buChar char="•"/>
            </a:pPr>
            <a:r>
              <a:rPr lang="en-US" dirty="0" smtClean="0"/>
              <a:t>Users could draw gestures precisely</a:t>
            </a:r>
            <a:br>
              <a:rPr lang="en-US" dirty="0" smtClean="0"/>
            </a:br>
            <a:r>
              <a:rPr lang="en-US" dirty="0" smtClean="0"/>
              <a:t> enough ?</a:t>
            </a:r>
          </a:p>
          <a:p>
            <a:pPr marL="342900" lvl="1" indent="-342900">
              <a:buFont typeface="Arial" pitchFamily="-112" charset="0"/>
              <a:buChar char="•"/>
            </a:pPr>
            <a:r>
              <a:rPr lang="en-US" dirty="0" smtClean="0"/>
              <a:t>Answer: YES</a:t>
            </a:r>
          </a:p>
          <a:p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Bias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fr-FR" sz="2400" dirty="0" err="1" smtClean="0"/>
              <a:t>Higher</a:t>
            </a:r>
            <a:r>
              <a:rPr lang="fr-FR" sz="2400" dirty="0" smtClean="0"/>
              <a:t> </a:t>
            </a:r>
            <a:r>
              <a:rPr lang="fr-FR" dirty="0" err="1" smtClean="0"/>
              <a:t>v</a:t>
            </a:r>
            <a:r>
              <a:rPr lang="fr-FR" sz="2400" dirty="0" err="1" smtClean="0"/>
              <a:t>ariability</a:t>
            </a:r>
            <a:r>
              <a:rPr lang="fr-FR" sz="2400" dirty="0" smtClean="0"/>
              <a:t> on </a:t>
            </a:r>
            <a:r>
              <a:rPr lang="fr-FR" sz="2400" dirty="0" err="1" smtClean="0"/>
              <a:t>diagonals</a:t>
            </a:r>
            <a:endParaRPr lang="fr-FR" sz="2000" dirty="0" smtClean="0"/>
          </a:p>
          <a:p>
            <a:pPr lvl="1"/>
            <a:endParaRPr lang="fr-FR" sz="2000" dirty="0" smtClean="0"/>
          </a:p>
          <a:p>
            <a:pPr lvl="1">
              <a:buNone/>
            </a:pPr>
            <a:endParaRPr lang="fr-FR" sz="2000" dirty="0" smtClean="0"/>
          </a:p>
          <a:p>
            <a:r>
              <a:rPr lang="fr-FR" sz="2400" dirty="0" err="1" smtClean="0"/>
              <a:t>specific</a:t>
            </a:r>
            <a:r>
              <a:rPr lang="fr-FR" sz="2400" dirty="0" smtClean="0"/>
              <a:t> </a:t>
            </a:r>
            <a:r>
              <a:rPr lang="fr-FR" sz="2400" dirty="0" err="1" smtClean="0"/>
              <a:t>gesture</a:t>
            </a:r>
            <a:r>
              <a:rPr lang="fr-FR" sz="2400" dirty="0" smtClean="0"/>
              <a:t> </a:t>
            </a:r>
            <a:r>
              <a:rPr lang="fr-FR" sz="2400" dirty="0" err="1" smtClean="0"/>
              <a:t>recognizer</a:t>
            </a:r>
            <a:endParaRPr lang="fr-FR" sz="2400" dirty="0" smtClean="0"/>
          </a:p>
          <a:p>
            <a:pPr lvl="1"/>
            <a:r>
              <a:rPr lang="fr-FR" sz="2000" dirty="0" err="1" smtClean="0"/>
              <a:t>Takes</a:t>
            </a:r>
            <a:r>
              <a:rPr lang="fr-FR" sz="2000" dirty="0" smtClean="0"/>
              <a:t> </a:t>
            </a:r>
            <a:r>
              <a:rPr lang="fr-FR" sz="2000" dirty="0" err="1" smtClean="0"/>
              <a:t>into</a:t>
            </a:r>
            <a:r>
              <a:rPr lang="fr-FR" sz="2000" dirty="0" smtClean="0"/>
              <a:t> </a:t>
            </a:r>
            <a:r>
              <a:rPr lang="fr-FR" sz="2000" dirty="0" err="1" smtClean="0"/>
              <a:t>account</a:t>
            </a:r>
            <a:r>
              <a:rPr lang="fr-FR" sz="2000" dirty="0" smtClean="0"/>
              <a:t> user </a:t>
            </a:r>
            <a:r>
              <a:rPr lang="fr-FR" sz="2000" dirty="0" err="1" smtClean="0"/>
              <a:t>characteristics</a:t>
            </a:r>
            <a:endParaRPr lang="fr-FR" sz="2000" dirty="0" smtClean="0"/>
          </a:p>
          <a:p>
            <a:pPr lvl="1"/>
            <a:r>
              <a:rPr lang="fr-FR" sz="2000" dirty="0" smtClean="0"/>
              <a:t>R</a:t>
            </a:r>
            <a:r>
              <a:rPr lang="fr-FR" sz="2000" dirty="0" err="1" smtClean="0"/>
              <a:t>ecognition</a:t>
            </a:r>
            <a:r>
              <a:rPr lang="fr-FR" sz="2000" dirty="0" smtClean="0"/>
              <a:t> rate: 99% for </a:t>
            </a:r>
            <a:r>
              <a:rPr lang="fr-FR" sz="2000" dirty="0" err="1" smtClean="0"/>
              <a:t>common</a:t>
            </a:r>
            <a:r>
              <a:rPr lang="fr-FR" sz="2000" dirty="0" smtClean="0"/>
              <a:t> configurations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pPr lvl="1"/>
            <a:endParaRPr lang="fr-FR" sz="2000" dirty="0" smtClean="0"/>
          </a:p>
          <a:p>
            <a:endParaRPr lang="en-US" sz="28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" name="Image 6" descr="ges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728" y="1120896"/>
            <a:ext cx="3486472" cy="3374904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35845" name="ZoneTexte 7"/>
          <p:cNvSpPr txBox="1">
            <a:spLocks noChangeArrowheads="1"/>
          </p:cNvSpPr>
          <p:nvPr/>
        </p:nvSpPr>
        <p:spPr bwMode="auto">
          <a:xfrm>
            <a:off x="6400800" y="4495800"/>
            <a:ext cx="2438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sz="1600" dirty="0"/>
              <a:t>All </a:t>
            </a:r>
            <a:r>
              <a:rPr lang="fr-FR" sz="1600" dirty="0" err="1"/>
              <a:t>Bent</a:t>
            </a:r>
            <a:r>
              <a:rPr lang="fr-FR" sz="1600" dirty="0"/>
              <a:t> </a:t>
            </a:r>
            <a:r>
              <a:rPr lang="fr-FR" sz="1600" dirty="0" err="1"/>
              <a:t>gestures</a:t>
            </a:r>
            <a:r>
              <a:rPr lang="fr-FR" sz="1600" dirty="0"/>
              <a:t> </a:t>
            </a:r>
            <a:r>
              <a:rPr lang="fr-FR" sz="1600" dirty="0" smtClean="0"/>
              <a:t>for</a:t>
            </a:r>
            <a:br>
              <a:rPr lang="fr-FR" sz="1600" dirty="0" smtClean="0"/>
            </a:br>
            <a:r>
              <a:rPr lang="fr-FR" sz="1600" dirty="0" smtClean="0"/>
              <a:t> </a:t>
            </a:r>
            <a:r>
              <a:rPr lang="fr-FR" sz="1600" dirty="0"/>
              <a:t>the</a:t>
            </a:r>
            <a:r>
              <a:rPr lang="fr-FR" sz="1600" dirty="0" smtClean="0"/>
              <a:t> </a:t>
            </a:r>
            <a:r>
              <a:rPr lang="fr-FR" sz="1600" dirty="0" err="1" smtClean="0"/>
              <a:t>counterclosewise</a:t>
            </a:r>
            <a:endParaRPr lang="fr-FR" sz="1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Large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number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commands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652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4838"/>
            <a:ext cx="8458200" cy="2468562"/>
          </a:xfrm>
        </p:spPr>
        <p:txBody>
          <a:bodyPr/>
          <a:lstStyle/>
          <a:p>
            <a:r>
              <a:rPr lang="fr-FR" sz="2400" dirty="0" smtClean="0"/>
              <a:t>8 orientations</a:t>
            </a:r>
          </a:p>
          <a:p>
            <a:pPr>
              <a:buNone/>
            </a:pPr>
            <a:r>
              <a:rPr lang="fr-FR" sz="2400" dirty="0" smtClean="0"/>
              <a:t>	</a:t>
            </a:r>
          </a:p>
          <a:p>
            <a:r>
              <a:rPr lang="fr-FR" sz="2400" dirty="0" smtClean="0"/>
              <a:t>4 </a:t>
            </a:r>
            <a:r>
              <a:rPr lang="fr-FR" sz="2400" dirty="0" err="1" smtClean="0"/>
              <a:t>degrees</a:t>
            </a:r>
            <a:r>
              <a:rPr lang="fr-FR" sz="2400" dirty="0" smtClean="0"/>
              <a:t> of </a:t>
            </a:r>
            <a:r>
              <a:rPr lang="fr-FR" sz="2400" dirty="0" err="1" smtClean="0"/>
              <a:t>curvature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2 </a:t>
            </a:r>
            <a:r>
              <a:rPr lang="fr-FR" sz="2400" dirty="0" err="1" smtClean="0"/>
              <a:t>rotating</a:t>
            </a:r>
            <a:r>
              <a:rPr lang="fr-FR" sz="2400" dirty="0" smtClean="0"/>
              <a:t> directions </a:t>
            </a:r>
            <a:r>
              <a:rPr lang="fr-FR" sz="1800" dirty="0" smtClean="0"/>
              <a:t>( </a:t>
            </a:r>
            <a:r>
              <a:rPr lang="fr-FR" sz="1800" dirty="0" err="1" smtClean="0">
                <a:ea typeface="ＭＳ Ｐゴシック" pitchFamily="-112" charset="-128"/>
              </a:rPr>
              <a:t>Clockwise</a:t>
            </a:r>
            <a:r>
              <a:rPr lang="fr-FR" sz="1800" dirty="0" smtClean="0">
                <a:ea typeface="ＭＳ Ｐゴシック" pitchFamily="-112" charset="-128"/>
              </a:rPr>
              <a:t>, </a:t>
            </a:r>
            <a:r>
              <a:rPr lang="fr-FR" sz="1800" dirty="0" err="1" smtClean="0">
                <a:ea typeface="ＭＳ Ｐゴシック" pitchFamily="-112" charset="-128"/>
              </a:rPr>
              <a:t>counterclockwise</a:t>
            </a:r>
            <a:r>
              <a:rPr lang="fr-FR" sz="1800" dirty="0" smtClean="0">
                <a:ea typeface="ＭＳ Ｐゴシック" pitchFamily="-112" charset="-128"/>
              </a:rPr>
              <a:t> )</a:t>
            </a:r>
          </a:p>
          <a:p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5" name="Group 84"/>
          <p:cNvGrpSpPr>
            <a:grpSpLocks noChangeAspect="1"/>
          </p:cNvGrpSpPr>
          <p:nvPr/>
        </p:nvGrpSpPr>
        <p:grpSpPr bwMode="auto">
          <a:xfrm>
            <a:off x="6172200" y="1524000"/>
            <a:ext cx="1114425" cy="1114425"/>
            <a:chOff x="432" y="1536"/>
            <a:chExt cx="1248" cy="1248"/>
          </a:xfrm>
        </p:grpSpPr>
        <p:sp>
          <p:nvSpPr>
            <p:cNvPr id="6" name="Line 85"/>
            <p:cNvSpPr>
              <a:spLocks noChangeAspect="1" noChangeShapeType="1"/>
            </p:cNvSpPr>
            <p:nvPr/>
          </p:nvSpPr>
          <p:spPr bwMode="auto">
            <a:xfrm flipV="1">
              <a:off x="1063" y="1536"/>
              <a:ext cx="0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6"/>
            <p:cNvSpPr>
              <a:spLocks noChangeAspect="1" noChangeShapeType="1"/>
            </p:cNvSpPr>
            <p:nvPr/>
          </p:nvSpPr>
          <p:spPr bwMode="auto">
            <a:xfrm rot="5400000" flipV="1">
              <a:off x="1368" y="1819"/>
              <a:ext cx="0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7"/>
            <p:cNvSpPr>
              <a:spLocks noChangeAspect="1" noChangeShapeType="1"/>
            </p:cNvSpPr>
            <p:nvPr/>
          </p:nvSpPr>
          <p:spPr bwMode="auto">
            <a:xfrm rot="10800000" flipV="1">
              <a:off x="1063" y="2160"/>
              <a:ext cx="0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8"/>
            <p:cNvSpPr>
              <a:spLocks noChangeAspect="1" noChangeShapeType="1"/>
            </p:cNvSpPr>
            <p:nvPr/>
          </p:nvSpPr>
          <p:spPr bwMode="auto">
            <a:xfrm rot="16200000" flipV="1">
              <a:off x="744" y="1819"/>
              <a:ext cx="0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89"/>
            <p:cNvGrpSpPr>
              <a:grpSpLocks noChangeAspect="1"/>
            </p:cNvGrpSpPr>
            <p:nvPr/>
          </p:nvGrpSpPr>
          <p:grpSpPr bwMode="auto">
            <a:xfrm>
              <a:off x="541" y="1610"/>
              <a:ext cx="1047" cy="1043"/>
              <a:chOff x="541" y="1610"/>
              <a:chExt cx="1047" cy="1043"/>
            </a:xfrm>
          </p:grpSpPr>
          <p:sp>
            <p:nvSpPr>
              <p:cNvPr id="12" name="Line 90"/>
              <p:cNvSpPr>
                <a:spLocks noChangeAspect="1" noChangeShapeType="1"/>
              </p:cNvSpPr>
              <p:nvPr/>
            </p:nvSpPr>
            <p:spPr bwMode="auto">
              <a:xfrm rot="18900000" flipV="1">
                <a:off x="851" y="1610"/>
                <a:ext cx="1" cy="62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91"/>
              <p:cNvSpPr>
                <a:spLocks noChangeAspect="1" noChangeShapeType="1"/>
              </p:cNvSpPr>
              <p:nvPr/>
            </p:nvSpPr>
            <p:spPr bwMode="auto">
              <a:xfrm rot="2700000" flipV="1">
                <a:off x="1275" y="1610"/>
                <a:ext cx="1" cy="62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92"/>
              <p:cNvSpPr>
                <a:spLocks noChangeAspect="1" noChangeShapeType="1"/>
              </p:cNvSpPr>
              <p:nvPr/>
            </p:nvSpPr>
            <p:spPr bwMode="auto">
              <a:xfrm rot="8100000" flipV="1">
                <a:off x="1274" y="2029"/>
                <a:ext cx="1" cy="62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93"/>
              <p:cNvSpPr>
                <a:spLocks noChangeAspect="1" noChangeShapeType="1"/>
              </p:cNvSpPr>
              <p:nvPr/>
            </p:nvSpPr>
            <p:spPr bwMode="auto">
              <a:xfrm rot="13500000" flipV="1">
                <a:off x="852" y="2028"/>
                <a:ext cx="1" cy="62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" name="Line 6"/>
          <p:cNvSpPr>
            <a:spLocks noChangeShapeType="1"/>
          </p:cNvSpPr>
          <p:nvPr/>
        </p:nvSpPr>
        <p:spPr bwMode="auto">
          <a:xfrm rot="16200000">
            <a:off x="4490550" y="3053250"/>
            <a:ext cx="9249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 rot="16200000">
            <a:off x="4749571" y="2940563"/>
            <a:ext cx="924900" cy="22537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772" y="30"/>
              </a:cxn>
              <a:cxn ang="0">
                <a:pos x="1180" y="211"/>
              </a:cxn>
            </a:cxnLst>
            <a:rect l="0" t="0" r="r" b="b"/>
            <a:pathLst>
              <a:path w="1180" h="211">
                <a:moveTo>
                  <a:pt x="0" y="30"/>
                </a:moveTo>
                <a:cubicBezTo>
                  <a:pt x="287" y="15"/>
                  <a:pt x="575" y="0"/>
                  <a:pt x="772" y="30"/>
                </a:cubicBezTo>
                <a:cubicBezTo>
                  <a:pt x="969" y="60"/>
                  <a:pt x="1112" y="181"/>
                  <a:pt x="1180" y="211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 rot="16200000">
            <a:off x="5045265" y="2952136"/>
            <a:ext cx="812031" cy="315097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772" y="23"/>
              </a:cxn>
              <a:cxn ang="0">
                <a:pos x="998" y="159"/>
              </a:cxn>
              <a:cxn ang="0">
                <a:pos x="545" y="295"/>
              </a:cxn>
            </a:cxnLst>
            <a:rect l="0" t="0" r="r" b="b"/>
            <a:pathLst>
              <a:path w="1036" h="295">
                <a:moveTo>
                  <a:pt x="0" y="23"/>
                </a:moveTo>
                <a:cubicBezTo>
                  <a:pt x="303" y="11"/>
                  <a:pt x="606" y="0"/>
                  <a:pt x="772" y="23"/>
                </a:cubicBezTo>
                <a:cubicBezTo>
                  <a:pt x="938" y="46"/>
                  <a:pt x="1036" y="114"/>
                  <a:pt x="998" y="159"/>
                </a:cubicBezTo>
                <a:cubicBezTo>
                  <a:pt x="960" y="204"/>
                  <a:pt x="620" y="272"/>
                  <a:pt x="545" y="295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 rot="16200000">
            <a:off x="5378558" y="2906244"/>
            <a:ext cx="912359" cy="306552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907" y="30"/>
              </a:cxn>
              <a:cxn ang="0">
                <a:pos x="1134" y="212"/>
              </a:cxn>
              <a:cxn ang="0">
                <a:pos x="726" y="257"/>
              </a:cxn>
              <a:cxn ang="0">
                <a:pos x="454" y="30"/>
              </a:cxn>
            </a:cxnLst>
            <a:rect l="0" t="0" r="r" b="b"/>
            <a:pathLst>
              <a:path w="1164" h="287">
                <a:moveTo>
                  <a:pt x="0" y="30"/>
                </a:moveTo>
                <a:cubicBezTo>
                  <a:pt x="359" y="15"/>
                  <a:pt x="718" y="0"/>
                  <a:pt x="907" y="30"/>
                </a:cubicBezTo>
                <a:cubicBezTo>
                  <a:pt x="1096" y="60"/>
                  <a:pt x="1164" y="174"/>
                  <a:pt x="1134" y="212"/>
                </a:cubicBezTo>
                <a:cubicBezTo>
                  <a:pt x="1104" y="250"/>
                  <a:pt x="839" y="287"/>
                  <a:pt x="726" y="257"/>
                </a:cubicBezTo>
                <a:cubicBezTo>
                  <a:pt x="613" y="227"/>
                  <a:pt x="499" y="68"/>
                  <a:pt x="454" y="3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 rot="16200000">
            <a:off x="6508237" y="3615862"/>
            <a:ext cx="924900" cy="225375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772" y="30"/>
              </a:cxn>
              <a:cxn ang="0">
                <a:pos x="1180" y="211"/>
              </a:cxn>
            </a:cxnLst>
            <a:rect l="0" t="0" r="r" b="b"/>
            <a:pathLst>
              <a:path w="1180" h="211">
                <a:moveTo>
                  <a:pt x="0" y="30"/>
                </a:moveTo>
                <a:cubicBezTo>
                  <a:pt x="287" y="15"/>
                  <a:pt x="575" y="0"/>
                  <a:pt x="772" y="30"/>
                </a:cubicBezTo>
                <a:cubicBezTo>
                  <a:pt x="969" y="60"/>
                  <a:pt x="1112" y="181"/>
                  <a:pt x="1180" y="211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 rot="16200000" flipV="1">
            <a:off x="6211448" y="3607852"/>
            <a:ext cx="924900" cy="241396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772" y="30"/>
              </a:cxn>
              <a:cxn ang="0">
                <a:pos x="1180" y="211"/>
              </a:cxn>
            </a:cxnLst>
            <a:rect l="0" t="0" r="r" b="b"/>
            <a:pathLst>
              <a:path w="1180" h="211">
                <a:moveTo>
                  <a:pt x="0" y="30"/>
                </a:moveTo>
                <a:cubicBezTo>
                  <a:pt x="287" y="15"/>
                  <a:pt x="575" y="0"/>
                  <a:pt x="772" y="30"/>
                </a:cubicBezTo>
                <a:cubicBezTo>
                  <a:pt x="969" y="60"/>
                  <a:pt x="1112" y="181"/>
                  <a:pt x="1180" y="211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1128889" y="4724400"/>
            <a:ext cx="5788764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For </a:t>
            </a:r>
            <a:r>
              <a:rPr lang="fr-FR" sz="2800" dirty="0" err="1" smtClean="0"/>
              <a:t>each</a:t>
            </a:r>
            <a:r>
              <a:rPr lang="fr-FR" sz="2800" dirty="0" smtClean="0"/>
              <a:t> menu </a:t>
            </a:r>
            <a:r>
              <a:rPr lang="fr-FR" sz="2800" dirty="0" err="1" smtClean="0"/>
              <a:t>level</a:t>
            </a:r>
            <a:r>
              <a:rPr lang="fr-FR" sz="2800" dirty="0" smtClean="0"/>
              <a:t>: </a:t>
            </a:r>
          </a:p>
          <a:p>
            <a:pPr lvl="1">
              <a:buFont typeface="Arial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Width</a:t>
            </a:r>
            <a:r>
              <a:rPr lang="fr-FR" sz="2400" dirty="0" smtClean="0"/>
              <a:t> </a:t>
            </a:r>
            <a:r>
              <a:rPr lang="fr-FR" sz="2400" dirty="0" err="1" smtClean="0"/>
              <a:t>potential</a:t>
            </a:r>
            <a:r>
              <a:rPr lang="fr-FR" sz="2400" dirty="0" smtClean="0"/>
              <a:t>: 56 </a:t>
            </a:r>
            <a:r>
              <a:rPr lang="fr-FR" sz="2400" dirty="0" err="1" smtClean="0"/>
              <a:t>commands</a:t>
            </a:r>
            <a:endParaRPr lang="fr-FR" sz="2400" dirty="0" smtClean="0"/>
          </a:p>
          <a:p>
            <a:pPr lvl="1">
              <a:buFont typeface="Arial"/>
              <a:buChar char="•"/>
            </a:pPr>
            <a:r>
              <a:rPr lang="fr-FR" sz="2400" dirty="0" smtClean="0"/>
              <a:t> But of course do not </a:t>
            </a:r>
            <a:r>
              <a:rPr lang="fr-FR" sz="2400" dirty="0" err="1" smtClean="0"/>
              <a:t>need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many</a:t>
            </a:r>
            <a:endParaRPr lang="fr-FR" sz="2400" dirty="0" smtClean="0"/>
          </a:p>
          <a:p>
            <a:endParaRPr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smtClean="0">
                <a:ea typeface="ＭＳ Ｐゴシック" pitchFamily="-112" charset="-128"/>
                <a:cs typeface="ＭＳ Ｐゴシック" pitchFamily="-112" charset="-128"/>
              </a:rPr>
              <a:t>Introduction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800" smtClean="0">
                <a:ea typeface="ＭＳ Ｐゴシック" pitchFamily="-112" charset="-128"/>
                <a:cs typeface="ＭＳ Ｐゴシック" pitchFamily="-112" charset="-128"/>
              </a:rPr>
              <a:t>Marking menus	</a:t>
            </a:r>
            <a:r>
              <a:rPr lang="fr-FR" sz="2400" smtClean="0">
                <a:ea typeface="ＭＳ Ｐゴシック" pitchFamily="-112" charset="-128"/>
                <a:cs typeface="ＭＳ Ｐゴシック" pitchFamily="-112" charset="-128"/>
              </a:rPr>
              <a:t>[Kurtenbach &amp; al. 91]</a:t>
            </a:r>
          </a:p>
          <a:p>
            <a:pPr eaLnBrk="1" hangingPunct="1"/>
            <a:endParaRPr lang="fr-FR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5" name="Image 4" descr="marking menu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324" y="2667000"/>
            <a:ext cx="5031676" cy="2392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5" name="ZoneTexte 5"/>
          <p:cNvSpPr txBox="1">
            <a:spLocks noChangeArrowheads="1"/>
          </p:cNvSpPr>
          <p:nvPr/>
        </p:nvSpPr>
        <p:spPr bwMode="auto">
          <a:xfrm>
            <a:off x="2590800" y="5257800"/>
            <a:ext cx="1531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Novice Mode</a:t>
            </a:r>
          </a:p>
        </p:txBody>
      </p:sp>
      <p:sp>
        <p:nvSpPr>
          <p:cNvPr id="15366" name="ZoneTexte 6"/>
          <p:cNvSpPr txBox="1">
            <a:spLocks noChangeArrowheads="1"/>
          </p:cNvSpPr>
          <p:nvPr/>
        </p:nvSpPr>
        <p:spPr bwMode="auto">
          <a:xfrm>
            <a:off x="5410200" y="5257800"/>
            <a:ext cx="1493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Expert Mode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175834" y="1066800"/>
          <a:ext cx="7471746" cy="330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er 19"/>
          <p:cNvGrpSpPr/>
          <p:nvPr/>
        </p:nvGrpSpPr>
        <p:grpSpPr>
          <a:xfrm>
            <a:off x="1637180" y="4572000"/>
            <a:ext cx="7010400" cy="1326178"/>
            <a:chOff x="1637180" y="4572000"/>
            <a:chExt cx="7010400" cy="1326178"/>
          </a:xfrm>
        </p:grpSpPr>
        <p:cxnSp>
          <p:nvCxnSpPr>
            <p:cNvPr id="6" name="Connecteur droit avec flèche 5"/>
            <p:cNvCxnSpPr/>
            <p:nvPr/>
          </p:nvCxnSpPr>
          <p:spPr>
            <a:xfrm>
              <a:off x="1637180" y="4572000"/>
              <a:ext cx="1828800" cy="1588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1637180" y="4572000"/>
              <a:ext cx="1762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Marking menus</a:t>
              </a:r>
              <a:endParaRPr lang="en-US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1637180" y="5027612"/>
              <a:ext cx="3962400" cy="1588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3595171" y="5029200"/>
              <a:ext cx="1775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Polygon menus</a:t>
              </a:r>
              <a:endParaRPr lang="en-US" dirty="0"/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1637180" y="5484812"/>
              <a:ext cx="7010400" cy="1588"/>
            </a:xfrm>
            <a:prstGeom prst="straightConnector1">
              <a:avLst/>
            </a:prstGeom>
            <a:ln>
              <a:solidFill>
                <a:srgbClr val="C0504D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6629400" y="5498068"/>
              <a:ext cx="1909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Flower menus</a:t>
              </a:r>
              <a:endParaRPr lang="en-US" sz="2000" b="1" dirty="0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381000" y="6172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 common applications: </a:t>
            </a:r>
          </a:p>
          <a:p>
            <a:pPr algn="ctr"/>
            <a:r>
              <a:rPr lang="en-US" dirty="0" smtClean="0"/>
              <a:t>Word, Excel, Adobe Reader, </a:t>
            </a:r>
            <a:r>
              <a:rPr lang="en-US" dirty="0" err="1" smtClean="0"/>
              <a:t>Firefox</a:t>
            </a:r>
            <a:r>
              <a:rPr lang="en-US" dirty="0" smtClean="0"/>
              <a:t>, Thunderbird, Photoshop</a:t>
            </a:r>
            <a:endParaRPr lang="en-US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304800" y="182562"/>
            <a:ext cx="8686800" cy="884238"/>
          </a:xfrm>
        </p:spPr>
        <p:txBody>
          <a:bodyPr/>
          <a:lstStyle/>
          <a:p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Distribution of the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number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commands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Flèche vers le haut 18"/>
          <p:cNvSpPr/>
          <p:nvPr/>
        </p:nvSpPr>
        <p:spPr>
          <a:xfrm>
            <a:off x="3886200" y="4267200"/>
            <a:ext cx="457200" cy="666083"/>
          </a:xfrm>
          <a:prstGeom prst="upArrow">
            <a:avLst/>
          </a:prstGeom>
          <a:solidFill>
            <a:srgbClr val="C0504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Flower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</p:txBody>
      </p:sp>
      <p:pic>
        <p:nvPicPr>
          <p:cNvPr id="5" name="Image 4" descr="FlowerNov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33064" y="3318622"/>
            <a:ext cx="3096536" cy="3082178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24585" name="Picture 18" descr="MCj029100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427364"/>
            <a:ext cx="322263" cy="3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i="1" dirty="0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Large </a:t>
            </a:r>
            <a:r>
              <a:rPr lang="fr-FR" sz="2800" i="1" dirty="0" err="1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number</a:t>
            </a:r>
            <a:r>
              <a:rPr lang="fr-FR" sz="2800" i="1" dirty="0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FR" sz="2800" i="1" dirty="0" err="1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commands</a:t>
            </a:r>
            <a:endParaRPr lang="fr-FR" sz="2800" i="1" dirty="0" smtClean="0">
              <a:solidFill>
                <a:schemeClr val="bg1">
                  <a:lumMod val="65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Within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groups (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Groupings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Memorization</a:t>
            </a:r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rot="16200000">
            <a:off x="457512" y="5105087"/>
            <a:ext cx="2026297" cy="45719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16200000">
            <a:off x="1011710" y="4779491"/>
            <a:ext cx="2026300" cy="696918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772" y="30"/>
              </a:cxn>
              <a:cxn ang="0">
                <a:pos x="1180" y="211"/>
              </a:cxn>
            </a:cxnLst>
            <a:rect l="0" t="0" r="r" b="b"/>
            <a:pathLst>
              <a:path w="1180" h="211">
                <a:moveTo>
                  <a:pt x="0" y="30"/>
                </a:moveTo>
                <a:cubicBezTo>
                  <a:pt x="287" y="15"/>
                  <a:pt x="575" y="0"/>
                  <a:pt x="772" y="30"/>
                </a:cubicBezTo>
                <a:cubicBezTo>
                  <a:pt x="969" y="60"/>
                  <a:pt x="1112" y="181"/>
                  <a:pt x="1180" y="211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rot="16200000">
            <a:off x="1899909" y="4719309"/>
            <a:ext cx="1779021" cy="974360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772" y="23"/>
              </a:cxn>
              <a:cxn ang="0">
                <a:pos x="998" y="159"/>
              </a:cxn>
              <a:cxn ang="0">
                <a:pos x="545" y="295"/>
              </a:cxn>
            </a:cxnLst>
            <a:rect l="0" t="0" r="r" b="b"/>
            <a:pathLst>
              <a:path w="1036" h="295">
                <a:moveTo>
                  <a:pt x="0" y="23"/>
                </a:moveTo>
                <a:cubicBezTo>
                  <a:pt x="303" y="11"/>
                  <a:pt x="606" y="0"/>
                  <a:pt x="772" y="23"/>
                </a:cubicBezTo>
                <a:cubicBezTo>
                  <a:pt x="938" y="46"/>
                  <a:pt x="1036" y="114"/>
                  <a:pt x="998" y="159"/>
                </a:cubicBezTo>
                <a:cubicBezTo>
                  <a:pt x="960" y="204"/>
                  <a:pt x="620" y="272"/>
                  <a:pt x="545" y="295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rot="16200000">
            <a:off x="2870019" y="4652781"/>
            <a:ext cx="1998822" cy="947939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907" y="30"/>
              </a:cxn>
              <a:cxn ang="0">
                <a:pos x="1134" y="212"/>
              </a:cxn>
              <a:cxn ang="0">
                <a:pos x="726" y="257"/>
              </a:cxn>
              <a:cxn ang="0">
                <a:pos x="454" y="30"/>
              </a:cxn>
            </a:cxnLst>
            <a:rect l="0" t="0" r="r" b="b"/>
            <a:pathLst>
              <a:path w="1164" h="287">
                <a:moveTo>
                  <a:pt x="0" y="30"/>
                </a:moveTo>
                <a:cubicBezTo>
                  <a:pt x="359" y="15"/>
                  <a:pt x="718" y="0"/>
                  <a:pt x="907" y="30"/>
                </a:cubicBezTo>
                <a:cubicBezTo>
                  <a:pt x="1096" y="60"/>
                  <a:pt x="1164" y="174"/>
                  <a:pt x="1134" y="212"/>
                </a:cubicBezTo>
                <a:cubicBezTo>
                  <a:pt x="1104" y="250"/>
                  <a:pt x="839" y="287"/>
                  <a:pt x="726" y="257"/>
                </a:cubicBezTo>
                <a:cubicBezTo>
                  <a:pt x="613" y="227"/>
                  <a:pt x="499" y="68"/>
                  <a:pt x="454" y="3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522288" y="274638"/>
            <a:ext cx="8164512" cy="1143000"/>
          </a:xfrm>
        </p:spPr>
        <p:txBody>
          <a:bodyPr/>
          <a:lstStyle/>
          <a:p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Within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Groups (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groupings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sp>
        <p:nvSpPr>
          <p:cNvPr id="29701" name="ZoneTexte 35"/>
          <p:cNvSpPr txBox="1">
            <a:spLocks noChangeArrowheads="1"/>
          </p:cNvSpPr>
          <p:nvPr/>
        </p:nvSpPr>
        <p:spPr bwMode="auto">
          <a:xfrm>
            <a:off x="533400" y="5769114"/>
            <a:ext cx="43136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/>
              <a:t>The</a:t>
            </a:r>
            <a:r>
              <a:rPr lang="fr-FR" sz="2000" dirty="0" smtClean="0"/>
              <a:t> « File » </a:t>
            </a:r>
            <a:r>
              <a:rPr lang="fr-FR" sz="2000" dirty="0"/>
              <a:t>Menu in Microsoft Word</a:t>
            </a:r>
          </a:p>
          <a:p>
            <a:pPr algn="ctr"/>
            <a:r>
              <a:rPr lang="fr-FR" sz="2000" dirty="0"/>
              <a:t>5 </a:t>
            </a:r>
            <a:r>
              <a:rPr lang="fr-FR" sz="2000" dirty="0" err="1"/>
              <a:t>within</a:t>
            </a:r>
            <a:r>
              <a:rPr lang="fr-FR" sz="2000" dirty="0"/>
              <a:t> groups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535362"/>
          </a:xfrm>
        </p:spPr>
        <p:txBody>
          <a:bodyPr/>
          <a:lstStyle/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Semantic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groups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at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the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same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level</a:t>
            </a:r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Separated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by a line</a:t>
            </a:r>
          </a:p>
          <a:p>
            <a:pPr lvl="1"/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No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title</a:t>
            </a:r>
            <a:endParaRPr lang="fr-FR" sz="2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         </a:t>
            </a:r>
            <a:r>
              <a:rPr lang="fr-FR" sz="2800" smtClean="0">
                <a:ea typeface="ＭＳ Ｐゴシック" pitchFamily="-112" charset="-128"/>
                <a:cs typeface="ＭＳ Ｐゴシック" pitchFamily="-112" charset="-128"/>
              </a:rPr>
              <a:t>hierarchical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groups</a:t>
            </a:r>
          </a:p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Improve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visual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search</a:t>
            </a:r>
            <a:endParaRPr lang="fr-FR" sz="20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Différent de 15"/>
          <p:cNvSpPr/>
          <p:nvPr/>
        </p:nvSpPr>
        <p:spPr>
          <a:xfrm>
            <a:off x="1066800" y="3048000"/>
            <a:ext cx="381000" cy="228600"/>
          </a:xfrm>
          <a:prstGeom prst="mathNotEqual">
            <a:avLst>
              <a:gd name="adj1" fmla="val 12183"/>
              <a:gd name="adj2" fmla="val 6552782"/>
              <a:gd name="adj3" fmla="val 14171"/>
            </a:avLst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" name="Grouper 29"/>
          <p:cNvGrpSpPr/>
          <p:nvPr/>
        </p:nvGrpSpPr>
        <p:grpSpPr>
          <a:xfrm>
            <a:off x="4925782" y="2337439"/>
            <a:ext cx="3761018" cy="4139561"/>
            <a:chOff x="4925782" y="2337439"/>
            <a:chExt cx="3761018" cy="4139561"/>
          </a:xfrm>
        </p:grpSpPr>
        <p:pic>
          <p:nvPicPr>
            <p:cNvPr id="35" name="Image 34" descr="File_Menu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5782" y="2337439"/>
              <a:ext cx="3761018" cy="4139561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cxnSp>
          <p:nvCxnSpPr>
            <p:cNvPr id="19" name="Connecteur droit 18"/>
            <p:cNvCxnSpPr/>
            <p:nvPr/>
          </p:nvCxnSpPr>
          <p:spPr>
            <a:xfrm>
              <a:off x="5257800" y="4648200"/>
              <a:ext cx="3048000" cy="1588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5257800" y="5484812"/>
              <a:ext cx="3048000" cy="1588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orme libre 27"/>
            <p:cNvSpPr/>
            <p:nvPr/>
          </p:nvSpPr>
          <p:spPr>
            <a:xfrm>
              <a:off x="5261242" y="6064325"/>
              <a:ext cx="3032342" cy="12958"/>
            </a:xfrm>
            <a:custGeom>
              <a:avLst/>
              <a:gdLst>
                <a:gd name="connsiteX0" fmla="*/ 0 w 3032342"/>
                <a:gd name="connsiteY0" fmla="*/ 0 h 12958"/>
                <a:gd name="connsiteX1" fmla="*/ 3032342 w 3032342"/>
                <a:gd name="connsiteY1" fmla="*/ 12958 h 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2342" h="12958">
                  <a:moveTo>
                    <a:pt x="0" y="0"/>
                  </a:moveTo>
                  <a:lnTo>
                    <a:pt x="3032342" y="12958"/>
                  </a:lnTo>
                </a:path>
              </a:pathLst>
            </a:cu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5274201" y="3589355"/>
              <a:ext cx="3019383" cy="12958"/>
            </a:xfrm>
            <a:custGeom>
              <a:avLst/>
              <a:gdLst>
                <a:gd name="connsiteX0" fmla="*/ 0 w 3019383"/>
                <a:gd name="connsiteY0" fmla="*/ 12958 h 12958"/>
                <a:gd name="connsiteX1" fmla="*/ 2436240 w 3019383"/>
                <a:gd name="connsiteY1" fmla="*/ 12958 h 12958"/>
                <a:gd name="connsiteX2" fmla="*/ 3019383 w 3019383"/>
                <a:gd name="connsiteY2" fmla="*/ 0 h 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9383" h="12958">
                  <a:moveTo>
                    <a:pt x="0" y="12958"/>
                  </a:moveTo>
                  <a:lnTo>
                    <a:pt x="2436240" y="12958"/>
                  </a:lnTo>
                  <a:cubicBezTo>
                    <a:pt x="2939471" y="10798"/>
                    <a:pt x="2979427" y="5399"/>
                    <a:pt x="3019383" y="0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r 20"/>
          <p:cNvGrpSpPr/>
          <p:nvPr/>
        </p:nvGrpSpPr>
        <p:grpSpPr>
          <a:xfrm>
            <a:off x="5001982" y="1499239"/>
            <a:ext cx="3761018" cy="4139561"/>
            <a:chOff x="4925782" y="2337439"/>
            <a:chExt cx="3761018" cy="4139561"/>
          </a:xfrm>
        </p:grpSpPr>
        <p:pic>
          <p:nvPicPr>
            <p:cNvPr id="22" name="Image 21" descr="File_Menu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5782" y="2337439"/>
              <a:ext cx="3761018" cy="4139561"/>
            </a:xfrm>
            <a:prstGeom prst="rect">
              <a:avLst/>
            </a:prstGeom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</p:pic>
        <p:cxnSp>
          <p:nvCxnSpPr>
            <p:cNvPr id="23" name="Connecteur droit 22"/>
            <p:cNvCxnSpPr/>
            <p:nvPr/>
          </p:nvCxnSpPr>
          <p:spPr>
            <a:xfrm>
              <a:off x="5257800" y="4648200"/>
              <a:ext cx="3048000" cy="1588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5257800" y="5484812"/>
              <a:ext cx="3048000" cy="1588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orme libre 24"/>
            <p:cNvSpPr/>
            <p:nvPr/>
          </p:nvSpPr>
          <p:spPr>
            <a:xfrm>
              <a:off x="5261242" y="6064325"/>
              <a:ext cx="3032342" cy="12958"/>
            </a:xfrm>
            <a:custGeom>
              <a:avLst/>
              <a:gdLst>
                <a:gd name="connsiteX0" fmla="*/ 0 w 3032342"/>
                <a:gd name="connsiteY0" fmla="*/ 0 h 12958"/>
                <a:gd name="connsiteX1" fmla="*/ 3032342 w 3032342"/>
                <a:gd name="connsiteY1" fmla="*/ 12958 h 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32342" h="12958">
                  <a:moveTo>
                    <a:pt x="0" y="0"/>
                  </a:moveTo>
                  <a:lnTo>
                    <a:pt x="3032342" y="12958"/>
                  </a:lnTo>
                </a:path>
              </a:pathLst>
            </a:cu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5274201" y="3589355"/>
              <a:ext cx="3019383" cy="12958"/>
            </a:xfrm>
            <a:custGeom>
              <a:avLst/>
              <a:gdLst>
                <a:gd name="connsiteX0" fmla="*/ 0 w 3019383"/>
                <a:gd name="connsiteY0" fmla="*/ 12958 h 12958"/>
                <a:gd name="connsiteX1" fmla="*/ 2436240 w 3019383"/>
                <a:gd name="connsiteY1" fmla="*/ 12958 h 12958"/>
                <a:gd name="connsiteX2" fmla="*/ 3019383 w 3019383"/>
                <a:gd name="connsiteY2" fmla="*/ 0 h 1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9383" h="12958">
                  <a:moveTo>
                    <a:pt x="0" y="12958"/>
                  </a:moveTo>
                  <a:lnTo>
                    <a:pt x="2436240" y="12958"/>
                  </a:lnTo>
                  <a:cubicBezTo>
                    <a:pt x="2939471" y="10798"/>
                    <a:pt x="2979427" y="5399"/>
                    <a:pt x="3019383" y="0"/>
                  </a:cubicBezTo>
                </a:path>
              </a:pathLst>
            </a:cu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522288" y="274638"/>
            <a:ext cx="8164512" cy="868362"/>
          </a:xfrm>
        </p:spPr>
        <p:txBody>
          <a:bodyPr/>
          <a:lstStyle/>
          <a:p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Within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Groups (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groupings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</p:txBody>
      </p:sp>
      <p:pic>
        <p:nvPicPr>
          <p:cNvPr id="34" name="Image 33" descr="flowerMenu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447800"/>
            <a:ext cx="4244320" cy="4191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702" name="ZoneTexte 36"/>
          <p:cNvSpPr txBox="1">
            <a:spLocks noChangeArrowheads="1"/>
          </p:cNvSpPr>
          <p:nvPr/>
        </p:nvSpPr>
        <p:spPr bwMode="auto">
          <a:xfrm>
            <a:off x="954088" y="5867400"/>
            <a:ext cx="3008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One </a:t>
            </a:r>
            <a:r>
              <a:rPr lang="fr-FR" dirty="0" err="1"/>
              <a:t>within</a:t>
            </a:r>
            <a:r>
              <a:rPr lang="fr-FR" dirty="0"/>
              <a:t> group by </a:t>
            </a:r>
            <a:r>
              <a:rPr lang="fr-FR" dirty="0" err="1"/>
              <a:t>branch</a:t>
            </a:r>
            <a:endParaRPr lang="fr-FR" dirty="0"/>
          </a:p>
        </p:txBody>
      </p:sp>
      <p:sp>
        <p:nvSpPr>
          <p:cNvPr id="29703" name="ZoneTexte 37"/>
          <p:cNvSpPr txBox="1">
            <a:spLocks noChangeArrowheads="1"/>
          </p:cNvSpPr>
          <p:nvPr/>
        </p:nvSpPr>
        <p:spPr bwMode="auto">
          <a:xfrm>
            <a:off x="5286375" y="5849143"/>
            <a:ext cx="2867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One </a:t>
            </a:r>
            <a:r>
              <a:rPr lang="fr-FR" dirty="0" err="1"/>
              <a:t>within</a:t>
            </a:r>
            <a:r>
              <a:rPr lang="fr-FR" dirty="0"/>
              <a:t> group </a:t>
            </a:r>
            <a:r>
              <a:rPr lang="fr-FR" dirty="0" err="1"/>
              <a:t>between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separators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5105400" y="1981200"/>
            <a:ext cx="3581400" cy="838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5105400" y="4590717"/>
            <a:ext cx="3581400" cy="66708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1117600" y="4876800"/>
            <a:ext cx="2768600" cy="609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2870200" y="2895600"/>
            <a:ext cx="1755120" cy="1371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Connecteur droit avec flèche 12"/>
          <p:cNvCxnSpPr>
            <a:endCxn id="8" idx="2"/>
          </p:cNvCxnSpPr>
          <p:nvPr/>
        </p:nvCxnSpPr>
        <p:spPr>
          <a:xfrm flipV="1">
            <a:off x="3652838" y="2400300"/>
            <a:ext cx="1452562" cy="495300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9" idx="2"/>
          </p:cNvCxnSpPr>
          <p:nvPr/>
        </p:nvCxnSpPr>
        <p:spPr>
          <a:xfrm flipV="1">
            <a:off x="3886200" y="4924259"/>
            <a:ext cx="1219200" cy="301866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990600" y="1295400"/>
          <a:ext cx="7162800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>
            <a:off x="1312332" y="5484812"/>
            <a:ext cx="3259668" cy="13256"/>
          </a:xfrm>
          <a:prstGeom prst="straightConnector1">
            <a:avLst/>
          </a:prstGeom>
          <a:ln>
            <a:solidFill>
              <a:srgbClr val="C0504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133600" y="5498068"/>
            <a:ext cx="1909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Flower menus</a:t>
            </a:r>
            <a:endParaRPr lang="en-US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198433" y="6172200"/>
            <a:ext cx="725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 common applications:</a:t>
            </a:r>
          </a:p>
          <a:p>
            <a:pPr algn="ctr"/>
            <a:r>
              <a:rPr lang="en-US" dirty="0" smtClean="0"/>
              <a:t>Word, Excel, adobe reader, </a:t>
            </a:r>
            <a:r>
              <a:rPr lang="en-US" dirty="0" err="1" smtClean="0"/>
              <a:t>firefox</a:t>
            </a:r>
            <a:r>
              <a:rPr lang="en-US" dirty="0" smtClean="0"/>
              <a:t>, thunderbird, </a:t>
            </a:r>
            <a:r>
              <a:rPr lang="en-US" dirty="0" err="1" smtClean="0"/>
              <a:t>photoshop</a:t>
            </a:r>
            <a:endParaRPr lang="en-US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Distribution of the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number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commands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within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groups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grpSp>
        <p:nvGrpSpPr>
          <p:cNvPr id="12" name="Grouper 11"/>
          <p:cNvGrpSpPr/>
          <p:nvPr/>
        </p:nvGrpSpPr>
        <p:grpSpPr>
          <a:xfrm>
            <a:off x="1198433" y="1816100"/>
            <a:ext cx="4081340" cy="3517900"/>
            <a:chOff x="1198433" y="1816100"/>
            <a:chExt cx="4081340" cy="3517900"/>
          </a:xfrm>
        </p:grpSpPr>
        <p:sp>
          <p:nvSpPr>
            <p:cNvPr id="10" name="Ellipse 9"/>
            <p:cNvSpPr/>
            <p:nvPr/>
          </p:nvSpPr>
          <p:spPr>
            <a:xfrm>
              <a:off x="1198433" y="1816100"/>
              <a:ext cx="1163767" cy="3517900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362200" y="1905000"/>
              <a:ext cx="2917573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Most within groups contain</a:t>
              </a:r>
              <a:br>
                <a:rPr lang="en-US" dirty="0" smtClean="0"/>
              </a:br>
              <a:r>
                <a:rPr lang="en-US" dirty="0" smtClean="0"/>
                <a:t>1 or 2 commands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Flower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</p:txBody>
      </p:sp>
      <p:pic>
        <p:nvPicPr>
          <p:cNvPr id="5" name="Image 4" descr="FlowerNov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33064" y="3318622"/>
            <a:ext cx="3096536" cy="3082178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24585" name="Picture 18" descr="MCj029100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427364"/>
            <a:ext cx="322263" cy="3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i="1" dirty="0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Large </a:t>
            </a:r>
            <a:r>
              <a:rPr lang="fr-FR" sz="2800" i="1" dirty="0" err="1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number</a:t>
            </a:r>
            <a:r>
              <a:rPr lang="fr-FR" sz="2800" i="1" dirty="0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FR" sz="2800" i="1" dirty="0" err="1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commands</a:t>
            </a:r>
            <a:endParaRPr lang="fr-FR" sz="2800" i="1" dirty="0" smtClean="0">
              <a:solidFill>
                <a:schemeClr val="bg1">
                  <a:lumMod val="65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i="1" dirty="0" err="1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Within</a:t>
            </a:r>
            <a:r>
              <a:rPr lang="fr-FR" sz="2800" i="1" dirty="0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 groups (</a:t>
            </a:r>
            <a:r>
              <a:rPr lang="fr-FR" sz="2800" i="1" dirty="0" err="1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groupings</a:t>
            </a:r>
            <a:r>
              <a:rPr lang="fr-FR" sz="2800" i="1" dirty="0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Memorization</a:t>
            </a:r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Memorization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3535362"/>
          </a:xfrm>
        </p:spPr>
        <p:txBody>
          <a:bodyPr/>
          <a:lstStyle/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Improve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learning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and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memorization</a:t>
            </a:r>
            <a:endParaRPr lang="fr-FR" sz="2400" dirty="0" smtClean="0"/>
          </a:p>
          <a:p>
            <a:pPr lvl="1"/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Highlight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semantic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relationships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2"/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Within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groups</a:t>
            </a:r>
          </a:p>
          <a:p>
            <a:pPr lvl="1"/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Visual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organization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2"/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Proximity</a:t>
            </a:r>
            <a:endParaRPr lang="fr-FR" sz="2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2"/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Closure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(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same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branch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  <a:p>
            <a:pPr lvl="2"/>
            <a:endParaRPr lang="fr-FR" sz="20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8" name="Image 7" descr="flowerMenu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091862"/>
            <a:ext cx="2743200" cy="2708738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Flower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</p:txBody>
      </p:sp>
      <p:pic>
        <p:nvPicPr>
          <p:cNvPr id="5" name="Image 4" descr="FlowerNov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33064" y="3318622"/>
            <a:ext cx="3096536" cy="3082178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24585" name="Picture 18" descr="MCj029100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427364"/>
            <a:ext cx="322263" cy="3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25963"/>
          </a:xfrm>
        </p:spPr>
        <p:txBody>
          <a:bodyPr/>
          <a:lstStyle/>
          <a:p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i="1" dirty="0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Large </a:t>
            </a:r>
            <a:r>
              <a:rPr lang="fr-FR" sz="2800" i="1" dirty="0" err="1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number</a:t>
            </a:r>
            <a:r>
              <a:rPr lang="fr-FR" sz="2800" i="1" dirty="0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FR" sz="2800" i="1" dirty="0" err="1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commands</a:t>
            </a:r>
            <a:endParaRPr lang="fr-FR" sz="2800" i="1" dirty="0" smtClean="0">
              <a:solidFill>
                <a:schemeClr val="bg1">
                  <a:lumMod val="65000"/>
                </a:schemeClr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i="1" dirty="0" err="1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Within</a:t>
            </a:r>
            <a:r>
              <a:rPr lang="fr-FR" sz="2800" i="1" dirty="0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 groups (</a:t>
            </a:r>
            <a:r>
              <a:rPr lang="fr-FR" sz="2800" i="1" dirty="0" err="1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groupings</a:t>
            </a:r>
            <a:r>
              <a:rPr lang="fr-FR" sz="2800" i="1" dirty="0" smtClean="0">
                <a:solidFill>
                  <a:schemeClr val="bg1">
                    <a:lumMod val="65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)</a:t>
            </a:r>
          </a:p>
          <a:p>
            <a:r>
              <a:rPr lang="fr-FR" sz="2800" i="1" dirty="0" err="1" smtClean="0">
                <a:solidFill>
                  <a:srgbClr val="A6A6A6"/>
                </a:solidFill>
                <a:ea typeface="ＭＳ Ｐゴシック" pitchFamily="-112" charset="-128"/>
                <a:cs typeface="ＭＳ Ｐゴシック" pitchFamily="-112" charset="-128"/>
              </a:rPr>
              <a:t>Memorization</a:t>
            </a:r>
            <a:endParaRPr lang="fr-FR" sz="2800" i="1" dirty="0" smtClean="0">
              <a:solidFill>
                <a:srgbClr val="A6A6A6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Eyes-free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selection</a:t>
            </a:r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Hierarchical</a:t>
            </a:r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Multi-level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Flower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Menus </a:t>
            </a:r>
          </a:p>
        </p:txBody>
      </p:sp>
      <p:pic>
        <p:nvPicPr>
          <p:cNvPr id="5" name="Image 4" descr="hierarchical_expert_mo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692867"/>
            <a:ext cx="3609975" cy="2945933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31748" name="Espace réservé du contenu 2"/>
          <p:cNvSpPr>
            <a:spLocks noGrp="1"/>
          </p:cNvSpPr>
          <p:nvPr>
            <p:ph idx="1"/>
          </p:nvPr>
        </p:nvSpPr>
        <p:spPr>
          <a:xfrm>
            <a:off x="457200" y="1874838"/>
            <a:ext cx="8458200" cy="3535362"/>
          </a:xfrm>
        </p:spPr>
        <p:txBody>
          <a:bodyPr/>
          <a:lstStyle/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Flower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menus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work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in the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same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way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b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</a:b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as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Multi-Stroke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  <a:p>
            <a:pPr lvl="1"/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Several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simple marks</a:t>
            </a:r>
          </a:p>
          <a:p>
            <a:pPr lvl="1"/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Overlapped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marks</a:t>
            </a:r>
          </a:p>
          <a:p>
            <a:pPr lvl="1"/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2-level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Flower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  <a:p>
            <a:pPr lvl="1"/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Potential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: 56 * 56 &gt; 3000</a:t>
            </a:r>
          </a:p>
        </p:txBody>
      </p:sp>
      <p:sp>
        <p:nvSpPr>
          <p:cNvPr id="31749" name="ZoneTexte 6"/>
          <p:cNvSpPr txBox="1">
            <a:spLocks noChangeArrowheads="1"/>
          </p:cNvSpPr>
          <p:nvPr/>
        </p:nvSpPr>
        <p:spPr bwMode="auto">
          <a:xfrm>
            <a:off x="5791200" y="5835650"/>
            <a:ext cx="2584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A 3 </a:t>
            </a:r>
            <a:r>
              <a:rPr lang="fr-FR" dirty="0" err="1"/>
              <a:t>level</a:t>
            </a:r>
            <a:r>
              <a:rPr lang="fr-FR" dirty="0"/>
              <a:t> </a:t>
            </a:r>
            <a:r>
              <a:rPr lang="fr-FR" dirty="0" err="1"/>
              <a:t>Flower</a:t>
            </a:r>
            <a:r>
              <a:rPr lang="fr-FR" dirty="0"/>
              <a:t> menus</a:t>
            </a:r>
          </a:p>
        </p:txBody>
      </p:sp>
      <p:pic>
        <p:nvPicPr>
          <p:cNvPr id="31750" name="Picture 18" descr="MCj029100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8337" y="2692867"/>
            <a:ext cx="3222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8" descr="MCj029100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8137" y="4951413"/>
            <a:ext cx="3222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8" descr="MCj029100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26150" y="4379119"/>
            <a:ext cx="3222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ea typeface="ＭＳ Ｐゴシック" pitchFamily="-112" charset="-128"/>
                <a:cs typeface="ＭＳ Ｐゴシック" pitchFamily="-112" charset="-128"/>
              </a:rPr>
              <a:t>Outline</a:t>
            </a:r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i="1" dirty="0" smtClean="0">
                <a:solidFill>
                  <a:srgbClr val="7F7F7F"/>
                </a:solidFill>
                <a:ea typeface="ＭＳ Ｐゴシック" pitchFamily="-112" charset="-128"/>
                <a:cs typeface="ＭＳ Ｐゴシック" pitchFamily="-112" charset="-128"/>
              </a:rPr>
              <a:t>Introduction</a:t>
            </a:r>
          </a:p>
          <a:p>
            <a:pPr>
              <a:defRPr/>
            </a:pPr>
            <a:r>
              <a:rPr lang="fr-FR" i="1" dirty="0" err="1" smtClean="0">
                <a:solidFill>
                  <a:schemeClr val="bg1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Flower</a:t>
            </a:r>
            <a:r>
              <a:rPr lang="fr-FR" i="1" dirty="0" smtClean="0">
                <a:solidFill>
                  <a:schemeClr val="bg1">
                    <a:lumMod val="50000"/>
                  </a:schemeClr>
                </a:solidFill>
                <a:ea typeface="ＭＳ Ｐゴシック" pitchFamily="-112" charset="-128"/>
                <a:cs typeface="ＭＳ Ｐゴシック" pitchFamily="-112" charset="-128"/>
              </a:rPr>
              <a:t> Menus</a:t>
            </a:r>
            <a:endParaRPr lang="fr-FR" i="1" dirty="0" smtClean="0">
              <a:solidFill>
                <a:srgbClr val="7F7F7F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fr-FR" b="1" dirty="0" err="1" smtClean="0">
                <a:ea typeface="ＭＳ Ｐゴシック" pitchFamily="-112" charset="-128"/>
                <a:cs typeface="ＭＳ Ｐゴシック" pitchFamily="-112" charset="-128"/>
              </a:rPr>
              <a:t>Experiment</a:t>
            </a:r>
            <a:endParaRPr lang="fr-FR" b="1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Conclusion</a:t>
            </a:r>
          </a:p>
          <a:p>
            <a:pPr>
              <a:defRPr/>
            </a:pPr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Marking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sz="280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fr-FR" sz="2800" smtClean="0">
                <a:ea typeface="ＭＳ Ｐゴシック" pitchFamily="-112" charset="-128"/>
                <a:cs typeface="ＭＳ Ｐゴシック" pitchFamily="-112" charset="-128"/>
              </a:rPr>
              <a:t>Advantages</a:t>
            </a:r>
          </a:p>
          <a:p>
            <a:pPr lvl="1" eaLnBrk="1" hangingPunct="1"/>
            <a:r>
              <a:rPr lang="fr-FR" sz="2400" smtClean="0"/>
              <a:t>Circular design</a:t>
            </a:r>
          </a:p>
          <a:p>
            <a:pPr lvl="1" eaLnBrk="1" hangingPunct="1"/>
            <a:r>
              <a:rPr lang="fr-FR" sz="2400" smtClean="0"/>
              <a:t>Fluid Transition</a:t>
            </a:r>
          </a:p>
          <a:p>
            <a:pPr lvl="1" eaLnBrk="1" hangingPunct="1"/>
            <a:r>
              <a:rPr lang="fr-FR" sz="2400" smtClean="0"/>
              <a:t>Eyes-free Selection</a:t>
            </a:r>
          </a:p>
          <a:p>
            <a:pPr lvl="2" eaLnBrk="1" hangingPunct="1"/>
            <a:r>
              <a:rPr lang="fr-FR" sz="2000" smtClean="0">
                <a:ea typeface="ＭＳ Ｐゴシック" pitchFamily="-112" charset="-128"/>
              </a:rPr>
              <a:t>Scale Independence</a:t>
            </a:r>
          </a:p>
          <a:p>
            <a:pPr lvl="1" eaLnBrk="1" hangingPunct="1">
              <a:buFont typeface="Arial" pitchFamily="-112" charset="0"/>
              <a:buNone/>
            </a:pPr>
            <a:endParaRPr lang="fr-FR" smtClean="0"/>
          </a:p>
        </p:txBody>
      </p:sp>
      <p:pic>
        <p:nvPicPr>
          <p:cNvPr id="4" name="Image 3" descr="marking menu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360797"/>
            <a:ext cx="3689063" cy="1754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9" name="ZoneTexte 4"/>
          <p:cNvSpPr txBox="1">
            <a:spLocks noChangeArrowheads="1"/>
          </p:cNvSpPr>
          <p:nvPr/>
        </p:nvSpPr>
        <p:spPr bwMode="auto">
          <a:xfrm>
            <a:off x="4953000" y="4343400"/>
            <a:ext cx="153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Novice Mode</a:t>
            </a:r>
          </a:p>
        </p:txBody>
      </p:sp>
      <p:sp>
        <p:nvSpPr>
          <p:cNvPr id="16390" name="ZoneTexte 5"/>
          <p:cNvSpPr txBox="1">
            <a:spLocks noChangeArrowheads="1"/>
          </p:cNvSpPr>
          <p:nvPr/>
        </p:nvSpPr>
        <p:spPr bwMode="auto">
          <a:xfrm>
            <a:off x="6965950" y="4343400"/>
            <a:ext cx="149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/>
              <a:t>Expert Mode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fr-FR" sz="3200" smtClean="0">
                <a:ea typeface="ＭＳ Ｐゴシック" pitchFamily="-112" charset="-128"/>
                <a:cs typeface="ＭＳ Ｐゴシック" pitchFamily="-112" charset="-128"/>
              </a:rPr>
              <a:t>Experiment</a:t>
            </a: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382000" cy="4830762"/>
          </a:xfrm>
        </p:spPr>
        <p:txBody>
          <a:bodyPr/>
          <a:lstStyle/>
          <a:p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Objective</a:t>
            </a:r>
          </a:p>
          <a:p>
            <a:pPr lvl="1"/>
            <a:r>
              <a:rPr lang="fr-FR" sz="2400" dirty="0" smtClean="0"/>
              <a:t>Learning performance of the expert mode of:</a:t>
            </a:r>
          </a:p>
          <a:p>
            <a:pPr lvl="2"/>
            <a:r>
              <a:rPr lang="fr-FR" sz="2000" dirty="0" smtClean="0">
                <a:ea typeface="ＭＳ Ｐゴシック" pitchFamily="-112" charset="-128"/>
              </a:rPr>
              <a:t> </a:t>
            </a:r>
            <a:r>
              <a:rPr lang="fr-FR" sz="2000" dirty="0" err="1" smtClean="0">
                <a:ea typeface="ＭＳ Ｐゴシック" pitchFamily="-112" charset="-128"/>
              </a:rPr>
              <a:t>Flower</a:t>
            </a:r>
            <a:r>
              <a:rPr lang="fr-FR" sz="2000" dirty="0" smtClean="0">
                <a:ea typeface="ＭＳ Ｐゴシック" pitchFamily="-112" charset="-128"/>
              </a:rPr>
              <a:t> menus</a:t>
            </a:r>
          </a:p>
          <a:p>
            <a:pPr lvl="2"/>
            <a:r>
              <a:rPr lang="fr-FR" sz="2000" dirty="0" smtClean="0">
                <a:ea typeface="ＭＳ Ｐゴシック" pitchFamily="-112" charset="-128"/>
              </a:rPr>
              <a:t> </a:t>
            </a:r>
            <a:r>
              <a:rPr lang="fr-FR" sz="2000" dirty="0" err="1" smtClean="0">
                <a:ea typeface="ＭＳ Ｐゴシック" pitchFamily="-112" charset="-128"/>
              </a:rPr>
              <a:t>Polygon</a:t>
            </a:r>
            <a:r>
              <a:rPr lang="fr-FR" sz="2000" dirty="0" smtClean="0">
                <a:ea typeface="ＭＳ Ｐゴシック" pitchFamily="-112" charset="-128"/>
              </a:rPr>
              <a:t> menus</a:t>
            </a:r>
          </a:p>
          <a:p>
            <a:pPr lvl="2"/>
            <a:r>
              <a:rPr lang="fr-FR" sz="2000" dirty="0" smtClean="0">
                <a:ea typeface="ＭＳ Ｐゴシック" pitchFamily="-112" charset="-128"/>
              </a:rPr>
              <a:t> </a:t>
            </a:r>
            <a:r>
              <a:rPr lang="fr-FR" sz="2000" dirty="0" err="1" smtClean="0">
                <a:ea typeface="ＭＳ Ｐゴシック" pitchFamily="-112" charset="-128"/>
              </a:rPr>
              <a:t>Linear</a:t>
            </a:r>
            <a:r>
              <a:rPr lang="fr-FR" sz="2000" dirty="0" smtClean="0">
                <a:ea typeface="ＭＳ Ｐゴシック" pitchFamily="-112" charset="-128"/>
              </a:rPr>
              <a:t> menus (Base line)</a:t>
            </a:r>
          </a:p>
          <a:p>
            <a:endParaRPr lang="fr-FR" sz="3600" dirty="0" smtClean="0">
              <a:ea typeface="ＭＳ Ｐゴシック" pitchFamily="-112" charset="-128"/>
            </a:endParaRPr>
          </a:p>
        </p:txBody>
      </p:sp>
      <p:pic>
        <p:nvPicPr>
          <p:cNvPr id="4" name="Image 3" descr="allMen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81400"/>
            <a:ext cx="8650867" cy="2362200"/>
          </a:xfrm>
          <a:prstGeom prst="rect">
            <a:avLst/>
          </a:prstGeom>
          <a:effectLst/>
        </p:spPr>
      </p:pic>
      <p:sp>
        <p:nvSpPr>
          <p:cNvPr id="5" name="ZoneTexte 4"/>
          <p:cNvSpPr txBox="1"/>
          <p:nvPr/>
        </p:nvSpPr>
        <p:spPr>
          <a:xfrm>
            <a:off x="3276600" y="6292334"/>
            <a:ext cx="349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commands in 7 within groups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fr-FR" sz="3200" smtClean="0">
                <a:ea typeface="ＭＳ Ｐゴシック" pitchFamily="-112" charset="-128"/>
                <a:cs typeface="ＭＳ Ｐゴシック" pitchFamily="-112" charset="-128"/>
              </a:rPr>
              <a:t>Experiment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304800" y="1417638"/>
            <a:ext cx="8686800" cy="4754562"/>
          </a:xfrm>
        </p:spPr>
        <p:txBody>
          <a:bodyPr/>
          <a:lstStyle/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Intentional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learning</a:t>
            </a:r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Users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asked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to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learn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the expert mode of the 16 items</a:t>
            </a:r>
          </a:p>
          <a:p>
            <a:pPr lvl="1"/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Procedure</a:t>
            </a:r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fr-FR" sz="2400" dirty="0" err="1" smtClean="0"/>
              <a:t>Familiarization</a:t>
            </a:r>
            <a:endParaRPr lang="fr-FR" sz="2400" dirty="0" smtClean="0"/>
          </a:p>
          <a:p>
            <a:pPr lvl="1"/>
            <a:endParaRPr lang="fr-FR" sz="2000" dirty="0" smtClean="0">
              <a:ea typeface="ＭＳ Ｐゴシック" pitchFamily="-112" charset="-128"/>
            </a:endParaRPr>
          </a:p>
          <a:p>
            <a:pPr lvl="1"/>
            <a:r>
              <a:rPr lang="fr-FR" sz="2400" dirty="0" smtClean="0"/>
              <a:t>Training phase: </a:t>
            </a:r>
            <a:r>
              <a:rPr lang="fr-FR" sz="2400" dirty="0" err="1" smtClean="0"/>
              <a:t>from</a:t>
            </a:r>
            <a:r>
              <a:rPr lang="fr-FR" sz="2400" dirty="0" smtClean="0"/>
              <a:t> novice to expert mode</a:t>
            </a:r>
            <a:endParaRPr lang="fr-FR" sz="2000" dirty="0" smtClean="0"/>
          </a:p>
          <a:p>
            <a:pPr lvl="2"/>
            <a:r>
              <a:rPr lang="fr-FR" sz="2000" dirty="0" err="1" smtClean="0">
                <a:ea typeface="ＭＳ Ｐゴシック" pitchFamily="-112" charset="-128"/>
              </a:rPr>
              <a:t>Duration</a:t>
            </a:r>
            <a:r>
              <a:rPr lang="fr-FR" sz="2000" dirty="0" smtClean="0">
                <a:ea typeface="ＭＳ Ｐゴシック" pitchFamily="-112" charset="-128"/>
              </a:rPr>
              <a:t>: 5mn</a:t>
            </a:r>
          </a:p>
          <a:p>
            <a:pPr lvl="2"/>
            <a:r>
              <a:rPr lang="fr-FR" sz="2000" dirty="0" err="1" smtClean="0">
                <a:ea typeface="ＭＳ Ｐゴシック" pitchFamily="-112" charset="-128"/>
              </a:rPr>
              <a:t>Approximatively</a:t>
            </a:r>
            <a:r>
              <a:rPr lang="fr-FR" sz="2000" dirty="0" smtClean="0">
                <a:ea typeface="ＭＳ Ｐゴシック" pitchFamily="-112" charset="-128"/>
              </a:rPr>
              <a:t> 2-3 </a:t>
            </a:r>
            <a:r>
              <a:rPr lang="fr-FR" sz="2000" dirty="0" err="1" smtClean="0">
                <a:ea typeface="ＭＳ Ｐゴシック" pitchFamily="-112" charset="-128"/>
              </a:rPr>
              <a:t>selections</a:t>
            </a:r>
            <a:r>
              <a:rPr lang="fr-FR" sz="2000" dirty="0" smtClean="0">
                <a:ea typeface="ＭＳ Ｐゴシック" pitchFamily="-112" charset="-128"/>
              </a:rPr>
              <a:t> for </a:t>
            </a:r>
            <a:r>
              <a:rPr lang="fr-FR" sz="2000" dirty="0" err="1" smtClean="0">
                <a:ea typeface="ＭＳ Ｐゴシック" pitchFamily="-112" charset="-128"/>
              </a:rPr>
              <a:t>each</a:t>
            </a:r>
            <a:r>
              <a:rPr lang="fr-FR" sz="2000" dirty="0" smtClean="0">
                <a:ea typeface="ＭＳ Ｐゴシック" pitchFamily="-112" charset="-128"/>
              </a:rPr>
              <a:t> command</a:t>
            </a:r>
          </a:p>
          <a:p>
            <a:pPr lvl="2"/>
            <a:endParaRPr lang="fr-FR" sz="2000" dirty="0" smtClean="0">
              <a:ea typeface="ＭＳ Ｐゴシック" pitchFamily="-112" charset="-128"/>
            </a:endParaRPr>
          </a:p>
          <a:p>
            <a:pPr lvl="1"/>
            <a:r>
              <a:rPr lang="fr-FR" sz="2400" dirty="0" err="1" smtClean="0"/>
              <a:t>Testing</a:t>
            </a:r>
            <a:r>
              <a:rPr lang="fr-FR" sz="2400" dirty="0" smtClean="0"/>
              <a:t> phase: expert mode </a:t>
            </a:r>
            <a:r>
              <a:rPr lang="fr-FR" sz="2400" dirty="0" err="1" smtClean="0"/>
              <a:t>selections</a:t>
            </a:r>
            <a:endParaRPr lang="fr-FR" sz="2400" dirty="0" smtClean="0"/>
          </a:p>
          <a:p>
            <a:pPr lvl="2"/>
            <a:r>
              <a:rPr lang="fr-FR" sz="2000" dirty="0" smtClean="0">
                <a:ea typeface="ＭＳ Ｐゴシック" pitchFamily="-112" charset="-128"/>
              </a:rPr>
              <a:t>Stimulus : the </a:t>
            </a:r>
            <a:r>
              <a:rPr lang="fr-FR" sz="2000" dirty="0" err="1" smtClean="0">
                <a:ea typeface="ＭＳ Ｐゴシック" pitchFamily="-112" charset="-128"/>
              </a:rPr>
              <a:t>name</a:t>
            </a:r>
            <a:r>
              <a:rPr lang="fr-FR" sz="2000" dirty="0" smtClean="0">
                <a:ea typeface="ＭＳ Ｐゴシック" pitchFamily="-112" charset="-128"/>
              </a:rPr>
              <a:t> of the item </a:t>
            </a:r>
          </a:p>
          <a:p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Summary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304800" y="1417638"/>
            <a:ext cx="8686800" cy="4754562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	18 participants X</a:t>
            </a:r>
          </a:p>
          <a:p>
            <a:pPr>
              <a:buNone/>
            </a:pP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	3 menu techniques X</a:t>
            </a:r>
          </a:p>
          <a:p>
            <a:pPr>
              <a:buNone/>
            </a:pP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	16 </a:t>
            </a:r>
            <a:r>
              <a:rPr lang="fr-FR" dirty="0" err="1" smtClean="0">
                <a:ea typeface="ＭＳ Ｐゴシック" pitchFamily="-112" charset="-128"/>
                <a:cs typeface="ＭＳ Ｐゴシック" pitchFamily="-112" charset="-128"/>
              </a:rPr>
              <a:t>commands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(16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gestures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in expert mode)</a:t>
            </a: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 X </a:t>
            </a:r>
          </a:p>
          <a:p>
            <a:pPr>
              <a:buNone/>
            </a:pP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	2 </a:t>
            </a:r>
            <a:r>
              <a:rPr lang="fr-FR" dirty="0" err="1" smtClean="0">
                <a:ea typeface="ＭＳ Ｐゴシック" pitchFamily="-112" charset="-128"/>
                <a:cs typeface="ＭＳ Ｐゴシック" pitchFamily="-112" charset="-128"/>
              </a:rPr>
              <a:t>repetitions</a:t>
            </a:r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buNone/>
            </a:pP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	= 1728 </a:t>
            </a:r>
            <a:r>
              <a:rPr lang="fr-FR" dirty="0" err="1" smtClean="0">
                <a:ea typeface="ＭＳ Ｐゴシック" pitchFamily="-112" charset="-128"/>
                <a:cs typeface="ＭＳ Ｐゴシック" pitchFamily="-112" charset="-128"/>
              </a:rPr>
              <a:t>selections</a:t>
            </a:r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buNone/>
            </a:pPr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buNone/>
            </a:pPr>
            <a:r>
              <a:rPr lang="fr-FR" dirty="0" err="1" smtClean="0">
                <a:ea typeface="ＭＳ Ｐゴシック" pitchFamily="-112" charset="-128"/>
                <a:cs typeface="ＭＳ Ｐゴシック" pitchFamily="-112" charset="-128"/>
              </a:rPr>
              <a:t>We</a:t>
            </a: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dirty="0" err="1" smtClean="0">
                <a:ea typeface="ＭＳ Ｐゴシック" pitchFamily="-112" charset="-128"/>
                <a:cs typeface="ＭＳ Ｐゴシック" pitchFamily="-112" charset="-128"/>
              </a:rPr>
              <a:t>measured</a:t>
            </a: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 how </a:t>
            </a:r>
            <a:r>
              <a:rPr lang="fr-FR" dirty="0" err="1" smtClean="0">
                <a:ea typeface="ＭＳ Ｐゴシック" pitchFamily="-112" charset="-128"/>
                <a:cs typeface="ＭＳ Ｐゴシック" pitchFamily="-112" charset="-128"/>
              </a:rPr>
              <a:t>many</a:t>
            </a: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 items the </a:t>
            </a:r>
            <a:r>
              <a:rPr lang="fr-FR" dirty="0" err="1" smtClean="0">
                <a:ea typeface="ＭＳ Ｐゴシック" pitchFamily="-112" charset="-128"/>
                <a:cs typeface="ＭＳ Ｐゴシック" pitchFamily="-112" charset="-128"/>
              </a:rPr>
              <a:t>users</a:t>
            </a: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 are able to select in expert mode.</a:t>
            </a:r>
          </a:p>
          <a:p>
            <a:pPr>
              <a:buNone/>
            </a:pP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 	-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Number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of items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that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are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recalled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fr-FR" sz="3200" smtClean="0">
                <a:ea typeface="ＭＳ Ｐゴシック" pitchFamily="-112" charset="-128"/>
                <a:cs typeface="ＭＳ Ｐゴシック" pitchFamily="-112" charset="-128"/>
              </a:rPr>
              <a:t>Results</a:t>
            </a:r>
          </a:p>
        </p:txBody>
      </p:sp>
      <p:pic>
        <p:nvPicPr>
          <p:cNvPr id="5" name="Image 4" descr="graph_resu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932" y="1371600"/>
            <a:ext cx="6149268" cy="3442761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41988" name="ZoneTexte 5"/>
          <p:cNvSpPr txBox="1">
            <a:spLocks noChangeArrowheads="1"/>
          </p:cNvSpPr>
          <p:nvPr/>
        </p:nvSpPr>
        <p:spPr bwMode="auto">
          <a:xfrm>
            <a:off x="2514600" y="304800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81%</a:t>
            </a:r>
          </a:p>
        </p:txBody>
      </p:sp>
      <p:sp>
        <p:nvSpPr>
          <p:cNvPr id="41989" name="ZoneTexte 6"/>
          <p:cNvSpPr txBox="1">
            <a:spLocks noChangeArrowheads="1"/>
          </p:cNvSpPr>
          <p:nvPr/>
        </p:nvSpPr>
        <p:spPr bwMode="auto">
          <a:xfrm>
            <a:off x="4419600" y="3886200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40%</a:t>
            </a:r>
          </a:p>
        </p:txBody>
      </p:sp>
      <p:sp>
        <p:nvSpPr>
          <p:cNvPr id="41990" name="ZoneTexte 7"/>
          <p:cNvSpPr txBox="1">
            <a:spLocks noChangeArrowheads="1"/>
          </p:cNvSpPr>
          <p:nvPr/>
        </p:nvSpPr>
        <p:spPr bwMode="auto">
          <a:xfrm>
            <a:off x="6324600" y="3886200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35%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90600" y="5257800"/>
            <a:ext cx="7295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Flower two times better than Polygon</a:t>
            </a:r>
          </a:p>
          <a:p>
            <a:r>
              <a:rPr lang="en-US" sz="2400" dirty="0" smtClean="0"/>
              <a:t>Surprisingly, performance of Linear close to Polygon</a:t>
            </a:r>
            <a:endParaRPr lang="en-US" sz="24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Possible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explanations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>
          <a:xfrm>
            <a:off x="304800" y="1417638"/>
            <a:ext cx="8686800" cy="3241675"/>
          </a:xfrm>
        </p:spPr>
        <p:txBody>
          <a:bodyPr/>
          <a:lstStyle/>
          <a:p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Radial vs « 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tangential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 »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gestures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400" dirty="0" smtClean="0"/>
              <a:t>In </a:t>
            </a:r>
            <a:r>
              <a:rPr lang="fr-FR" sz="2400" dirty="0" err="1" smtClean="0"/>
              <a:t>Polygon</a:t>
            </a:r>
            <a:r>
              <a:rPr lang="fr-FR" sz="2400" dirty="0" smtClean="0"/>
              <a:t> menus close items</a:t>
            </a:r>
            <a:br>
              <a:rPr lang="fr-FR" sz="2400" dirty="0" smtClean="0"/>
            </a:br>
            <a:r>
              <a:rPr lang="fr-FR" sz="2400" dirty="0" err="1" smtClean="0"/>
              <a:t>can</a:t>
            </a:r>
            <a:r>
              <a:rPr lang="fr-FR" sz="2400" dirty="0" smtClean="0"/>
              <a:t> have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different</a:t>
            </a:r>
            <a:r>
              <a:rPr lang="fr-FR" sz="2400" dirty="0" smtClean="0"/>
              <a:t> </a:t>
            </a:r>
            <a:r>
              <a:rPr lang="fr-FR" sz="2400" dirty="0" err="1" smtClean="0"/>
              <a:t>gestures</a:t>
            </a: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User </a:t>
            </a:r>
            <a:r>
              <a:rPr lang="fr-FR" sz="2400" dirty="0" err="1" smtClean="0"/>
              <a:t>comments</a:t>
            </a:r>
            <a:endParaRPr lang="fr-FR" sz="2400" dirty="0" smtClean="0"/>
          </a:p>
          <a:p>
            <a:pPr lvl="1"/>
            <a:r>
              <a:rPr lang="fr-FR" sz="2000" dirty="0" smtClean="0"/>
              <a:t>« </a:t>
            </a:r>
            <a:r>
              <a:rPr lang="fr-FR" sz="2000" dirty="0" err="1" smtClean="0"/>
              <a:t>difficult</a:t>
            </a:r>
            <a:r>
              <a:rPr lang="fr-FR" sz="2000" dirty="0" smtClean="0"/>
              <a:t> to </a:t>
            </a:r>
            <a:r>
              <a:rPr lang="fr-FR" sz="2000" dirty="0" err="1" smtClean="0"/>
              <a:t>recall</a:t>
            </a:r>
            <a:r>
              <a:rPr lang="fr-FR" sz="2000" dirty="0" smtClean="0"/>
              <a:t> the </a:t>
            </a:r>
            <a:r>
              <a:rPr lang="fr-FR" sz="2000" dirty="0" err="1" smtClean="0"/>
              <a:t>gesture</a:t>
            </a:r>
            <a:r>
              <a:rPr lang="fr-FR" sz="2000" dirty="0" smtClean="0"/>
              <a:t> </a:t>
            </a:r>
            <a:r>
              <a:rPr lang="fr-FR" sz="2000" dirty="0" err="1" smtClean="0"/>
              <a:t>while</a:t>
            </a:r>
            <a:r>
              <a:rPr lang="fr-FR" sz="2000" dirty="0" smtClean="0"/>
              <a:t> I know the position of the item » 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pPr lvl="1"/>
            <a:endParaRPr lang="fr-FR" dirty="0" smtClean="0"/>
          </a:p>
          <a:p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6324600" y="4457701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à coins arrondis 4"/>
          <p:cNvSpPr/>
          <p:nvPr/>
        </p:nvSpPr>
        <p:spPr>
          <a:xfrm>
            <a:off x="7391400" y="4152901"/>
            <a:ext cx="914400" cy="228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à coins arrondis 5"/>
          <p:cNvSpPr/>
          <p:nvPr/>
        </p:nvSpPr>
        <p:spPr>
          <a:xfrm>
            <a:off x="7391400" y="4686301"/>
            <a:ext cx="914400" cy="228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H="1">
            <a:off x="6425406" y="4013995"/>
            <a:ext cx="941388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H="1" flipV="1">
            <a:off x="6343650" y="4324351"/>
            <a:ext cx="11049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polygonmen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73" y="1417638"/>
            <a:ext cx="3099227" cy="228600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11" name="Ellipse 10"/>
          <p:cNvSpPr/>
          <p:nvPr/>
        </p:nvSpPr>
        <p:spPr>
          <a:xfrm>
            <a:off x="6477000" y="2057400"/>
            <a:ext cx="762000" cy="76200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048000" y="2590800"/>
            <a:ext cx="762000" cy="76200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838200" y="2590800"/>
            <a:ext cx="762000" cy="76200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avec flèche 14"/>
          <p:cNvCxnSpPr/>
          <p:nvPr/>
        </p:nvCxnSpPr>
        <p:spPr>
          <a:xfrm rot="5400000" flipH="1" flipV="1">
            <a:off x="3429000" y="2895600"/>
            <a:ext cx="762000" cy="457199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H="1" flipV="1">
            <a:off x="1066800" y="2362201"/>
            <a:ext cx="762000" cy="457199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Possible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explanations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>
          <a:xfrm>
            <a:off x="304800" y="1417638"/>
            <a:ext cx="8686800" cy="3241675"/>
          </a:xfrm>
        </p:spPr>
        <p:txBody>
          <a:bodyPr/>
          <a:lstStyle/>
          <a:p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Marking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menus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efficiency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Learn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the </a:t>
            </a:r>
            <a:r>
              <a:rPr lang="fr-FR" sz="2000" b="1" dirty="0" smtClean="0">
                <a:ea typeface="ＭＳ Ｐゴシック" pitchFamily="-112" charset="-128"/>
                <a:cs typeface="ＭＳ Ｐゴシック" pitchFamily="-112" charset="-128"/>
              </a:rPr>
              <a:t>expert mode 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by </a:t>
            </a:r>
            <a:r>
              <a:rPr lang="fr-FR" b="1" dirty="0" err="1" smtClean="0">
                <a:ea typeface="ＭＳ Ｐゴシック" pitchFamily="-112" charset="-128"/>
                <a:cs typeface="ＭＳ Ｐゴシック" pitchFamily="-112" charset="-128"/>
              </a:rPr>
              <a:t>repeating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the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same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gesture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fr-FR" sz="2000" b="1" dirty="0" smtClean="0">
                <a:ea typeface="ＭＳ Ｐゴシック" pitchFamily="-112" charset="-128"/>
                <a:cs typeface="ＭＳ Ｐゴシック" pitchFamily="-112" charset="-128"/>
              </a:rPr>
              <a:t>novice mode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.</a:t>
            </a:r>
          </a:p>
          <a:p>
            <a:pPr lvl="1"/>
            <a:endParaRPr lang="fr-FR" sz="2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Polygon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v.s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.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Flower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Both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based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on command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repetition</a:t>
            </a:r>
            <a:endParaRPr lang="fr-FR" sz="2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But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quite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different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results</a:t>
            </a:r>
            <a:endParaRPr lang="fr-FR" sz="2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endParaRPr lang="fr-FR" sz="2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A simple expert mode</a:t>
            </a:r>
          </a:p>
          <a:p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A simple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mapping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between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commands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and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gestures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buNone/>
            </a:pPr>
            <a:endParaRPr lang="fr-FR" sz="2400" dirty="0" smtClean="0"/>
          </a:p>
          <a:p>
            <a:endParaRPr lang="fr-FR" sz="2400" dirty="0" smtClean="0"/>
          </a:p>
          <a:p>
            <a:pPr lvl="1"/>
            <a:endParaRPr lang="fr-FR" dirty="0" smtClean="0"/>
          </a:p>
          <a:p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Subjective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Preferences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04800" y="1417638"/>
            <a:ext cx="8686800" cy="4983162"/>
          </a:xfrm>
        </p:spPr>
        <p:txBody>
          <a:bodyPr/>
          <a:lstStyle/>
          <a:p>
            <a:pPr>
              <a:buFont typeface="Arial" pitchFamily="-65" charset="0"/>
              <a:buChar char="•"/>
              <a:defRPr/>
            </a:pPr>
            <a:r>
              <a:rPr lang="fr-FR" sz="2400" dirty="0" smtClean="0"/>
              <a:t>17/18 chose </a:t>
            </a:r>
            <a:r>
              <a:rPr lang="fr-FR" sz="2400" dirty="0" err="1" smtClean="0"/>
              <a:t>Flower</a:t>
            </a:r>
            <a:r>
              <a:rPr lang="fr-FR" sz="2400" dirty="0" smtClean="0"/>
              <a:t> menus as </a:t>
            </a:r>
            <a:r>
              <a:rPr lang="fr-FR" sz="2400" dirty="0" err="1" smtClean="0"/>
              <a:t>their</a:t>
            </a:r>
            <a:r>
              <a:rPr lang="fr-FR" sz="2400" dirty="0" smtClean="0"/>
              <a:t> favorite technique</a:t>
            </a:r>
          </a:p>
          <a:p>
            <a:pPr>
              <a:buFont typeface="Arial" pitchFamily="-65" charset="0"/>
              <a:buChar char="•"/>
              <a:defRPr/>
            </a:pPr>
            <a:r>
              <a:rPr lang="fr-FR" sz="2400" dirty="0" smtClean="0"/>
              <a:t>Best score for </a:t>
            </a:r>
            <a:r>
              <a:rPr lang="fr-FR" sz="2400" dirty="0" err="1" smtClean="0"/>
              <a:t>criteria</a:t>
            </a:r>
            <a:r>
              <a:rPr lang="fr-FR" sz="2400" dirty="0" smtClean="0"/>
              <a:t>:</a:t>
            </a:r>
          </a:p>
          <a:p>
            <a:pPr lvl="1">
              <a:buFont typeface="Arial" pitchFamily="-65" charset="0"/>
              <a:buChar char="–"/>
              <a:defRPr/>
            </a:pPr>
            <a:r>
              <a:rPr lang="fr-FR" sz="2000" dirty="0" err="1" smtClean="0"/>
              <a:t>Familiarization</a:t>
            </a:r>
            <a:endParaRPr lang="fr-FR" sz="2000" dirty="0" smtClean="0"/>
          </a:p>
          <a:p>
            <a:pPr lvl="1">
              <a:buFont typeface="Arial" pitchFamily="-65" charset="0"/>
              <a:buChar char="–"/>
              <a:defRPr/>
            </a:pPr>
            <a:r>
              <a:rPr lang="fr-FR" sz="2000" dirty="0" err="1" smtClean="0"/>
              <a:t>Simplicity</a:t>
            </a:r>
            <a:endParaRPr lang="fr-FR" sz="2000" dirty="0" smtClean="0"/>
          </a:p>
          <a:p>
            <a:pPr lvl="1">
              <a:buFont typeface="Arial" pitchFamily="-65" charset="0"/>
              <a:buChar char="–"/>
              <a:defRPr/>
            </a:pPr>
            <a:r>
              <a:rPr lang="fr-FR" sz="2000" dirty="0" smtClean="0"/>
              <a:t>Learning </a:t>
            </a:r>
          </a:p>
          <a:p>
            <a:pPr lvl="1">
              <a:buFont typeface="Arial" pitchFamily="-65" charset="0"/>
              <a:buChar char="–"/>
              <a:defRPr/>
            </a:pPr>
            <a:r>
              <a:rPr lang="fr-FR" sz="2000" dirty="0" smtClean="0"/>
              <a:t>Speed</a:t>
            </a:r>
          </a:p>
          <a:p>
            <a:pPr lvl="1">
              <a:buFont typeface="Arial" pitchFamily="-65" charset="0"/>
              <a:buChar char="–"/>
              <a:defRPr/>
            </a:pPr>
            <a:r>
              <a:rPr lang="fr-FR" sz="2000" strike="sngStrike" dirty="0" err="1" smtClean="0"/>
              <a:t>Accuracy</a:t>
            </a:r>
            <a:endParaRPr lang="fr-FR" sz="2000" strike="sngStrike" dirty="0" smtClean="0"/>
          </a:p>
          <a:p>
            <a:pPr lvl="1">
              <a:buFont typeface="Arial" pitchFamily="-65" charset="0"/>
              <a:buChar char="–"/>
              <a:defRPr/>
            </a:pPr>
            <a:endParaRPr lang="fr-FR" sz="2000" strike="sngStrike" dirty="0" smtClean="0"/>
          </a:p>
          <a:p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User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comments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fr-FR" sz="2000" dirty="0" err="1" smtClean="0"/>
              <a:t>They</a:t>
            </a:r>
            <a:r>
              <a:rPr lang="fr-FR" sz="2000" dirty="0" smtClean="0"/>
              <a:t> </a:t>
            </a:r>
            <a:r>
              <a:rPr lang="fr-FR" sz="2000" dirty="0" err="1" smtClean="0"/>
              <a:t>prefer</a:t>
            </a:r>
            <a:r>
              <a:rPr lang="fr-FR" sz="2000" dirty="0" smtClean="0"/>
              <a:t> « </a:t>
            </a:r>
            <a:r>
              <a:rPr lang="fr-FR" sz="2000" dirty="0" err="1" smtClean="0"/>
              <a:t>gestures</a:t>
            </a:r>
            <a:r>
              <a:rPr lang="fr-FR" sz="2000" dirty="0" smtClean="0"/>
              <a:t> </a:t>
            </a:r>
            <a:r>
              <a:rPr lang="fr-FR" sz="2000" dirty="0" err="1" smtClean="0"/>
              <a:t>starting</a:t>
            </a:r>
            <a:r>
              <a:rPr lang="fr-FR" sz="2000" dirty="0" smtClean="0"/>
              <a:t>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center »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Flower</a:t>
            </a:r>
            <a:r>
              <a:rPr lang="fr-FR" sz="2000" dirty="0" smtClean="0"/>
              <a:t> menus </a:t>
            </a:r>
            <a:br>
              <a:rPr lang="fr-FR" sz="2000" dirty="0" smtClean="0"/>
            </a:br>
            <a:r>
              <a:rPr lang="fr-FR" sz="2000" dirty="0" err="1" smtClean="0"/>
              <a:t>rather</a:t>
            </a:r>
            <a:r>
              <a:rPr lang="fr-FR" sz="2000" dirty="0" smtClean="0"/>
              <a:t> </a:t>
            </a:r>
            <a:r>
              <a:rPr lang="fr-FR" sz="2000" dirty="0" err="1" smtClean="0"/>
              <a:t>than</a:t>
            </a:r>
            <a:r>
              <a:rPr lang="fr-FR" sz="2000" dirty="0" smtClean="0"/>
              <a:t> « </a:t>
            </a:r>
            <a:r>
              <a:rPr lang="fr-FR" sz="2000" dirty="0" err="1" smtClean="0"/>
              <a:t>having</a:t>
            </a:r>
            <a:r>
              <a:rPr lang="fr-FR" sz="2000" dirty="0" smtClean="0"/>
              <a:t> to </a:t>
            </a:r>
            <a:r>
              <a:rPr lang="fr-FR" sz="2000" dirty="0" err="1" smtClean="0"/>
              <a:t>perform</a:t>
            </a:r>
            <a:r>
              <a:rPr lang="fr-FR" sz="2000" dirty="0" smtClean="0"/>
              <a:t> </a:t>
            </a:r>
            <a:r>
              <a:rPr lang="fr-FR" sz="2000" dirty="0" err="1" smtClean="0"/>
              <a:t>two</a:t>
            </a:r>
            <a:r>
              <a:rPr lang="fr-FR" sz="2000" dirty="0" smtClean="0"/>
              <a:t> </a:t>
            </a:r>
            <a:r>
              <a:rPr lang="fr-FR" sz="2000" dirty="0" err="1" smtClean="0"/>
              <a:t>operations</a:t>
            </a:r>
            <a:r>
              <a:rPr lang="fr-FR" sz="2000" dirty="0" smtClean="0"/>
              <a:t> »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Polygon</a:t>
            </a:r>
            <a:r>
              <a:rPr lang="fr-FR" sz="2000" dirty="0" smtClean="0"/>
              <a:t> menus</a:t>
            </a:r>
          </a:p>
          <a:p>
            <a:pPr lvl="1">
              <a:buFont typeface="Arial" pitchFamily="-65" charset="0"/>
              <a:buChar char="–"/>
              <a:defRPr/>
            </a:pP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ea typeface="ＭＳ Ｐゴシック" pitchFamily="-112" charset="-128"/>
                <a:cs typeface="ＭＳ Ｐゴシック" pitchFamily="-112" charset="-128"/>
              </a:rPr>
              <a:t>Outline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i="1" dirty="0" smtClean="0">
                <a:solidFill>
                  <a:srgbClr val="7F7F7F"/>
                </a:solidFill>
                <a:ea typeface="ＭＳ Ｐゴシック" pitchFamily="-112" charset="-128"/>
                <a:cs typeface="ＭＳ Ｐゴシック" pitchFamily="-112" charset="-128"/>
              </a:rPr>
              <a:t>Introduction</a:t>
            </a:r>
          </a:p>
          <a:p>
            <a:pPr>
              <a:defRPr/>
            </a:pPr>
            <a:r>
              <a:rPr lang="fr-FR" i="1" dirty="0" err="1" smtClean="0">
                <a:solidFill>
                  <a:srgbClr val="7F7F7F"/>
                </a:solidFill>
                <a:ea typeface="ＭＳ Ｐゴシック" pitchFamily="-112" charset="-128"/>
                <a:cs typeface="ＭＳ Ｐゴシック" pitchFamily="-112" charset="-128"/>
              </a:rPr>
              <a:t>Flower</a:t>
            </a:r>
            <a:r>
              <a:rPr lang="fr-FR" i="1" dirty="0" smtClean="0">
                <a:solidFill>
                  <a:srgbClr val="7F7F7F"/>
                </a:solidFill>
                <a:ea typeface="ＭＳ Ｐゴシック" pitchFamily="-112" charset="-128"/>
                <a:cs typeface="ＭＳ Ｐゴシック" pitchFamily="-112" charset="-128"/>
              </a:rPr>
              <a:t> Menus</a:t>
            </a:r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fr-FR" i="1" dirty="0" err="1" smtClean="0">
                <a:solidFill>
                  <a:srgbClr val="7F7F7F"/>
                </a:solidFill>
                <a:ea typeface="ＭＳ Ｐゴシック" pitchFamily="-112" charset="-128"/>
                <a:cs typeface="ＭＳ Ｐゴシック" pitchFamily="-112" charset="-128"/>
              </a:rPr>
              <a:t>Experiment</a:t>
            </a:r>
            <a:endParaRPr lang="fr-FR" i="1" dirty="0" smtClean="0">
              <a:solidFill>
                <a:srgbClr val="7F7F7F"/>
              </a:solidFill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>
              <a:defRPr/>
            </a:pPr>
            <a:r>
              <a:rPr lang="fr-FR" dirty="0" smtClean="0">
                <a:ea typeface="ＭＳ Ｐゴシック" pitchFamily="-112" charset="-128"/>
                <a:cs typeface="ＭＳ Ｐゴシック" pitchFamily="-112" charset="-128"/>
              </a:rPr>
              <a:t>Conclusion</a:t>
            </a:r>
          </a:p>
          <a:p>
            <a:pPr>
              <a:defRPr/>
            </a:pPr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fr-FR" sz="3200" smtClean="0">
                <a:ea typeface="ＭＳ Ｐゴシック" pitchFamily="-112" charset="-128"/>
                <a:cs typeface="ＭＳ Ｐゴシック" pitchFamily="-112" charset="-128"/>
              </a:rPr>
              <a:t>Conclusion</a:t>
            </a:r>
          </a:p>
        </p:txBody>
      </p:sp>
      <p:sp>
        <p:nvSpPr>
          <p:cNvPr id="47107" name="Espace réservé du contenu 2"/>
          <p:cNvSpPr>
            <a:spLocks noGrp="1"/>
          </p:cNvSpPr>
          <p:nvPr>
            <p:ph idx="1"/>
          </p:nvPr>
        </p:nvSpPr>
        <p:spPr>
          <a:xfrm>
            <a:off x="304800" y="1417638"/>
            <a:ext cx="8686800" cy="3241675"/>
          </a:xfrm>
        </p:spPr>
        <p:txBody>
          <a:bodyPr/>
          <a:lstStyle/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Flower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  <a:p>
            <a:pPr lvl="1"/>
            <a:r>
              <a:rPr lang="fr-FR" dirty="0" err="1" smtClean="0"/>
              <a:t>C</a:t>
            </a:r>
            <a:r>
              <a:rPr lang="fr-FR" sz="2400" dirty="0" err="1" smtClean="0"/>
              <a:t>urved</a:t>
            </a:r>
            <a:r>
              <a:rPr lang="fr-FR" sz="2400" dirty="0" smtClean="0"/>
              <a:t> </a:t>
            </a:r>
            <a:r>
              <a:rPr lang="fr-FR" sz="2400" dirty="0" err="1" smtClean="0"/>
              <a:t>gestures</a:t>
            </a:r>
            <a:r>
              <a:rPr lang="fr-FR" sz="2400" dirty="0" smtClean="0"/>
              <a:t> </a:t>
            </a:r>
            <a:r>
              <a:rPr lang="fr-FR" sz="2400" dirty="0" err="1" smtClean="0"/>
              <a:t>added</a:t>
            </a:r>
            <a:endParaRPr lang="fr-FR" sz="2400" dirty="0" smtClean="0"/>
          </a:p>
          <a:p>
            <a:pPr lvl="1"/>
            <a:r>
              <a:rPr lang="fr-FR" sz="2400" dirty="0" smtClean="0"/>
              <a:t>Support a large </a:t>
            </a:r>
            <a:r>
              <a:rPr lang="fr-FR" sz="2400" dirty="0" err="1" smtClean="0"/>
              <a:t>number</a:t>
            </a:r>
            <a:r>
              <a:rPr lang="fr-FR" sz="2400" dirty="0" smtClean="0"/>
              <a:t> of </a:t>
            </a:r>
            <a:r>
              <a:rPr lang="fr-FR" sz="2400" dirty="0" err="1" smtClean="0"/>
              <a:t>commands</a:t>
            </a:r>
            <a:r>
              <a:rPr lang="fr-FR" sz="2400" dirty="0" smtClean="0"/>
              <a:t> (20)</a:t>
            </a:r>
          </a:p>
          <a:p>
            <a:pPr lvl="1"/>
            <a:r>
              <a:rPr lang="fr-FR" sz="2400" dirty="0" smtClean="0"/>
              <a:t>Support </a:t>
            </a:r>
            <a:r>
              <a:rPr lang="fr-FR" sz="2400" dirty="0" err="1" smtClean="0"/>
              <a:t>within</a:t>
            </a:r>
            <a:r>
              <a:rPr lang="fr-FR" sz="2400" dirty="0" smtClean="0"/>
              <a:t> &amp; </a:t>
            </a:r>
            <a:r>
              <a:rPr lang="fr-FR" sz="2400" dirty="0" err="1" smtClean="0"/>
              <a:t>hierarchical</a:t>
            </a:r>
            <a:r>
              <a:rPr lang="fr-FR" sz="2400" dirty="0" smtClean="0"/>
              <a:t> groups</a:t>
            </a:r>
          </a:p>
          <a:p>
            <a:pPr lvl="1"/>
            <a:r>
              <a:rPr lang="fr-FR" sz="2400" dirty="0" err="1" smtClean="0"/>
              <a:t>Favor</a:t>
            </a:r>
            <a:r>
              <a:rPr lang="fr-FR" sz="2400" dirty="0" smtClean="0"/>
              <a:t> </a:t>
            </a:r>
            <a:r>
              <a:rPr lang="fr-FR" sz="2400" dirty="0" err="1" smtClean="0"/>
              <a:t>learning</a:t>
            </a:r>
            <a:r>
              <a:rPr lang="fr-FR" sz="2400" dirty="0" smtClean="0"/>
              <a:t> and </a:t>
            </a:r>
            <a:r>
              <a:rPr lang="fr-FR" sz="2400" dirty="0" err="1" smtClean="0"/>
              <a:t>memorisation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commands</a:t>
            </a:r>
            <a:endParaRPr lang="fr-FR" sz="2400" dirty="0" smtClean="0"/>
          </a:p>
          <a:p>
            <a:pPr lvl="1"/>
            <a:r>
              <a:rPr lang="fr-FR" sz="2400" dirty="0" err="1" smtClean="0"/>
              <a:t>Eyes-free</a:t>
            </a:r>
            <a:r>
              <a:rPr lang="fr-FR" sz="2400" dirty="0" smtClean="0"/>
              <a:t> </a:t>
            </a:r>
            <a:r>
              <a:rPr lang="fr-FR" sz="2400" dirty="0" err="1" smtClean="0"/>
              <a:t>selection</a:t>
            </a:r>
            <a:r>
              <a:rPr lang="fr-FR" sz="2400" dirty="0" smtClean="0"/>
              <a:t>, </a:t>
            </a:r>
            <a:r>
              <a:rPr lang="fr-FR" sz="2400" dirty="0" err="1" smtClean="0"/>
              <a:t>Scale</a:t>
            </a:r>
            <a:r>
              <a:rPr lang="fr-FR" sz="2400" dirty="0" smtClean="0"/>
              <a:t> Independence, </a:t>
            </a:r>
            <a:r>
              <a:rPr lang="fr-FR" sz="2400" dirty="0" err="1" smtClean="0"/>
              <a:t>Fluid</a:t>
            </a:r>
            <a:r>
              <a:rPr lang="fr-FR" sz="2400" dirty="0" smtClean="0"/>
              <a:t> Transition</a:t>
            </a:r>
          </a:p>
          <a:p>
            <a:pPr lvl="1"/>
            <a:endParaRPr lang="fr-FR" sz="2400" dirty="0" smtClean="0"/>
          </a:p>
          <a:p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Learning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experiment</a:t>
            </a:r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fr-FR" sz="2400" dirty="0" err="1" smtClean="0"/>
              <a:t>Flower</a:t>
            </a:r>
            <a:r>
              <a:rPr lang="fr-FR" sz="2400" dirty="0" smtClean="0"/>
              <a:t> menus </a:t>
            </a:r>
            <a:r>
              <a:rPr lang="fr-FR" sz="2400" dirty="0" err="1" smtClean="0"/>
              <a:t>offer</a:t>
            </a:r>
            <a:r>
              <a:rPr lang="fr-FR" sz="2400" dirty="0" smtClean="0"/>
              <a:t> </a:t>
            </a:r>
            <a:r>
              <a:rPr lang="fr-FR" sz="2400" dirty="0" err="1" smtClean="0"/>
              <a:t>better</a:t>
            </a:r>
            <a:r>
              <a:rPr lang="fr-FR" sz="2400" dirty="0" smtClean="0"/>
              <a:t> performance </a:t>
            </a:r>
            <a:r>
              <a:rPr lang="fr-FR" sz="2400" dirty="0" err="1" smtClean="0"/>
              <a:t>than</a:t>
            </a:r>
            <a:r>
              <a:rPr lang="fr-FR" sz="2400" dirty="0" smtClean="0"/>
              <a:t> </a:t>
            </a:r>
            <a:r>
              <a:rPr lang="fr-FR" sz="2400" dirty="0" err="1" smtClean="0"/>
              <a:t>Polygon</a:t>
            </a:r>
            <a:r>
              <a:rPr lang="fr-FR" sz="2400" dirty="0" smtClean="0"/>
              <a:t> and </a:t>
            </a:r>
            <a:r>
              <a:rPr lang="fr-FR" sz="2400" dirty="0" err="1" smtClean="0"/>
              <a:t>Linear</a:t>
            </a:r>
            <a:r>
              <a:rPr lang="fr-FR" sz="2400" dirty="0" smtClean="0"/>
              <a:t> menus</a:t>
            </a:r>
          </a:p>
          <a:p>
            <a:pPr lvl="1"/>
            <a:r>
              <a:rPr lang="fr-FR" dirty="0" err="1" smtClean="0"/>
              <a:t>We</a:t>
            </a:r>
            <a:r>
              <a:rPr lang="fr-FR" dirty="0" smtClean="0"/>
              <a:t> gave </a:t>
            </a:r>
            <a:r>
              <a:rPr lang="fr-FR" dirty="0" err="1" smtClean="0"/>
              <a:t>some</a:t>
            </a:r>
            <a:r>
              <a:rPr lang="fr-FR" dirty="0" smtClean="0"/>
              <a:t> possible </a:t>
            </a:r>
            <a:r>
              <a:rPr lang="fr-FR" dirty="0" err="1" smtClean="0"/>
              <a:t>explanations</a:t>
            </a:r>
            <a:endParaRPr lang="fr-FR" sz="2400" dirty="0" smtClean="0"/>
          </a:p>
          <a:p>
            <a:pPr lvl="1"/>
            <a:endParaRPr lang="fr-FR" sz="2400" dirty="0" smtClean="0"/>
          </a:p>
          <a:p>
            <a:pPr lvl="1"/>
            <a:endParaRPr lang="fr-FR" sz="2400" dirty="0" smtClean="0"/>
          </a:p>
          <a:p>
            <a:pPr lvl="1"/>
            <a:endParaRPr lang="fr-FR" sz="2400" dirty="0" smtClean="0"/>
          </a:p>
          <a:p>
            <a:pPr lvl="2"/>
            <a:endParaRPr lang="fr-FR" sz="2000" dirty="0" smtClean="0">
              <a:ea typeface="ＭＳ Ｐゴシック" pitchFamily="-112" charset="-128"/>
            </a:endParaRPr>
          </a:p>
          <a:p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Future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Work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>
          <a:xfrm>
            <a:off x="304800" y="1417638"/>
            <a:ext cx="8686800" cy="3241675"/>
          </a:xfrm>
        </p:spPr>
        <p:txBody>
          <a:bodyPr/>
          <a:lstStyle/>
          <a:p>
            <a:pPr>
              <a:buFont typeface="Arial" pitchFamily="-112" charset="0"/>
              <a:buNone/>
            </a:pPr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Improve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gesture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recognizer</a:t>
            </a:r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Study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Implicit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Learning</a:t>
            </a:r>
          </a:p>
          <a:p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Compare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with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classical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800" dirty="0" err="1" smtClean="0">
                <a:ea typeface="ＭＳ Ｐゴシック" pitchFamily="-112" charset="-128"/>
                <a:cs typeface="ＭＳ Ｐゴシック" pitchFamily="-112" charset="-128"/>
              </a:rPr>
              <a:t>marking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  <a:p>
            <a:pPr lvl="1"/>
            <a:r>
              <a:rPr lang="fr-FR" sz="2000" dirty="0" err="1" smtClean="0"/>
              <a:t>Breadth</a:t>
            </a:r>
            <a:r>
              <a:rPr lang="fr-FR" sz="2000" dirty="0" smtClean="0"/>
              <a:t> </a:t>
            </a:r>
            <a:r>
              <a:rPr lang="fr-FR" sz="2000" dirty="0" err="1" smtClean="0"/>
              <a:t>Organization</a:t>
            </a:r>
            <a:r>
              <a:rPr lang="fr-FR" sz="2000" dirty="0" smtClean="0"/>
              <a:t> vs </a:t>
            </a:r>
            <a:r>
              <a:rPr lang="fr-FR" sz="2000" dirty="0" err="1" smtClean="0"/>
              <a:t>Depth</a:t>
            </a:r>
            <a:r>
              <a:rPr lang="fr-FR" sz="2000" dirty="0" smtClean="0"/>
              <a:t> </a:t>
            </a:r>
            <a:r>
              <a:rPr lang="fr-FR" sz="2000" dirty="0" err="1" smtClean="0"/>
              <a:t>Organization</a:t>
            </a:r>
            <a:endParaRPr lang="fr-FR" sz="2000" dirty="0" smtClean="0"/>
          </a:p>
          <a:p>
            <a:pPr lvl="1"/>
            <a:r>
              <a:rPr lang="fr-FR" sz="2000" dirty="0" smtClean="0"/>
              <a:t>Impact on </a:t>
            </a:r>
            <a:r>
              <a:rPr lang="fr-FR" sz="2000" dirty="0" err="1" smtClean="0"/>
              <a:t>learning</a:t>
            </a:r>
            <a:r>
              <a:rPr lang="fr-FR" sz="2000" dirty="0" smtClean="0"/>
              <a:t> performance</a:t>
            </a:r>
          </a:p>
          <a:p>
            <a:pPr lvl="1"/>
            <a:endParaRPr lang="fr-FR" sz="2400" dirty="0" smtClean="0"/>
          </a:p>
          <a:p>
            <a:pPr lvl="1"/>
            <a:endParaRPr lang="fr-FR" sz="2400" dirty="0" smtClean="0"/>
          </a:p>
          <a:p>
            <a:pPr lvl="2"/>
            <a:endParaRPr lang="fr-FR" sz="2000" dirty="0" smtClean="0">
              <a:ea typeface="ＭＳ Ｐゴシック" pitchFamily="-112" charset="-128"/>
            </a:endParaRPr>
          </a:p>
          <a:p>
            <a:endParaRPr lang="fr-FR" sz="28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endParaRPr lang="fr-FR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Marking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Arial" pitchFamily="-65" charset="0"/>
              <a:buChar char="•"/>
              <a:defRPr/>
            </a:pPr>
            <a:endParaRPr lang="fr-FR" sz="2800" dirty="0" smtClean="0"/>
          </a:p>
          <a:p>
            <a:pPr eaLnBrk="1" hangingPunct="1">
              <a:buFont typeface="Arial" pitchFamily="-65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Limitations</a:t>
            </a:r>
          </a:p>
          <a:p>
            <a:pPr lvl="1" eaLnBrk="1" hangingPunct="1">
              <a:buFont typeface="Arial" pitchFamily="-65" charset="0"/>
              <a:buChar char="•"/>
              <a:defRPr/>
            </a:pP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Limited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number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commands</a:t>
            </a:r>
            <a:endParaRPr lang="fr-FR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 eaLnBrk="1" hangingPunct="1">
              <a:buFont typeface="Arial" pitchFamily="-65" charset="0"/>
              <a:buChar char="–"/>
              <a:defRPr/>
            </a:pPr>
            <a:r>
              <a:rPr lang="fr-FR" sz="2800" b="1" dirty="0" smtClean="0">
                <a:solidFill>
                  <a:schemeClr val="tx1">
                    <a:lumMod val="50000"/>
                  </a:schemeClr>
                </a:solidFill>
              </a:rPr>
              <a:t>Menu </a:t>
            </a:r>
            <a:r>
              <a:rPr lang="fr-FR" sz="2800" b="1" dirty="0" err="1" smtClean="0">
                <a:solidFill>
                  <a:schemeClr val="tx1">
                    <a:lumMod val="50000"/>
                  </a:schemeClr>
                </a:solidFill>
              </a:rPr>
              <a:t>depth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number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levels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hierarchical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Marking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menus)</a:t>
            </a:r>
          </a:p>
          <a:p>
            <a:pPr lvl="2" eaLnBrk="1" hangingPunct="1">
              <a:buFont typeface="Arial" pitchFamily="-65" charset="0"/>
              <a:buChar char="–"/>
              <a:defRPr/>
            </a:pPr>
            <a:r>
              <a:rPr lang="fr-FR" sz="2800" b="1" dirty="0" smtClean="0">
                <a:solidFill>
                  <a:schemeClr val="tx1">
                    <a:lumMod val="50000"/>
                  </a:schemeClr>
                </a:solidFill>
              </a:rPr>
              <a:t>Menu </a:t>
            </a:r>
            <a:r>
              <a:rPr lang="fr-FR" sz="2800" b="1" dirty="0" err="1" smtClean="0">
                <a:solidFill>
                  <a:schemeClr val="tx1">
                    <a:lumMod val="50000"/>
                  </a:schemeClr>
                </a:solidFill>
              </a:rPr>
              <a:t>breadth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number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commands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at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each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1">
                    <a:lumMod val="50000"/>
                  </a:schemeClr>
                </a:solidFill>
              </a:rPr>
              <a:t>level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lvl="1" eaLnBrk="1" hangingPunct="1">
              <a:buFont typeface="Arial" pitchFamily="-65" charset="0"/>
              <a:buChar char="–"/>
              <a:defRPr/>
            </a:pPr>
            <a:endParaRPr lang="fr-FR" sz="2400" dirty="0" smtClean="0"/>
          </a:p>
          <a:p>
            <a:pPr lvl="2" eaLnBrk="1" hangingPunct="1">
              <a:buFont typeface="Arial" pitchFamily="-65" charset="0"/>
              <a:buChar char="•"/>
              <a:defRPr/>
            </a:pPr>
            <a:endParaRPr lang="fr-FR" sz="2000" dirty="0" smtClean="0"/>
          </a:p>
          <a:p>
            <a:pPr lvl="1" eaLnBrk="1" hangingPunct="1">
              <a:buFont typeface="Arial" pitchFamily="-65" charset="0"/>
              <a:buNone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oneTexte 5"/>
          <p:cNvSpPr txBox="1">
            <a:spLocks noChangeArrowheads="1"/>
          </p:cNvSpPr>
          <p:nvPr/>
        </p:nvSpPr>
        <p:spPr bwMode="auto">
          <a:xfrm rot="-1808652">
            <a:off x="2138363" y="2184400"/>
            <a:ext cx="1862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Thank you</a:t>
            </a:r>
          </a:p>
        </p:txBody>
      </p:sp>
      <p:sp>
        <p:nvSpPr>
          <p:cNvPr id="49155" name="ZoneTexte 6"/>
          <p:cNvSpPr txBox="1">
            <a:spLocks noChangeArrowheads="1"/>
          </p:cNvSpPr>
          <p:nvPr/>
        </p:nvSpPr>
        <p:spPr bwMode="auto">
          <a:xfrm rot="775379">
            <a:off x="5562600" y="2616200"/>
            <a:ext cx="1062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Merci</a:t>
            </a:r>
          </a:p>
        </p:txBody>
      </p:sp>
      <p:sp>
        <p:nvSpPr>
          <p:cNvPr id="49156" name="ZoneTexte 7"/>
          <p:cNvSpPr txBox="1">
            <a:spLocks noChangeArrowheads="1"/>
          </p:cNvSpPr>
          <p:nvPr/>
        </p:nvSpPr>
        <p:spPr bwMode="auto">
          <a:xfrm rot="-654025">
            <a:off x="3536950" y="4241800"/>
            <a:ext cx="1243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Grazie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048000" y="6171684"/>
            <a:ext cx="2981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Video: </a:t>
            </a:r>
            <a:r>
              <a:rPr lang="en-US" sz="2000" dirty="0" err="1" smtClean="0"/>
              <a:t>www.gillesbailly.fr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b="1" dirty="0" err="1" smtClean="0">
                <a:ea typeface="ＭＳ Ｐゴシック" pitchFamily="-112" charset="-128"/>
                <a:cs typeface="ＭＳ Ｐゴシック" pitchFamily="-112" charset="-128"/>
              </a:rPr>
              <a:t>Depth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: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multi-level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Marking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</p:txBody>
      </p:sp>
      <p:sp>
        <p:nvSpPr>
          <p:cNvPr id="1843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Limitation</a:t>
            </a:r>
          </a:p>
          <a:p>
            <a:pPr lvl="1" eaLnBrk="1" hangingPunct="1"/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Error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rate in expert mode</a:t>
            </a:r>
            <a:endParaRPr lang="fr-FR" sz="1600" dirty="0" smtClean="0">
              <a:ea typeface="ＭＳ Ｐゴシック" pitchFamily="-112" charset="-128"/>
            </a:endParaRPr>
          </a:p>
          <a:p>
            <a:pPr lvl="1" eaLnBrk="1" hangingPunct="1"/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Real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estate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requirement</a:t>
            </a:r>
            <a:endParaRPr lang="fr-FR" sz="20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 eaLnBrk="1" hangingPunct="1">
              <a:buFont typeface="Arial" pitchFamily="-112" charset="0"/>
              <a:buNone/>
            </a:pPr>
            <a:endParaRPr lang="fr-FR" dirty="0" smtClean="0"/>
          </a:p>
        </p:txBody>
      </p:sp>
      <p:sp>
        <p:nvSpPr>
          <p:cNvPr id="18436" name="ZoneTexte 4"/>
          <p:cNvSpPr txBox="1">
            <a:spLocks noChangeArrowheads="1"/>
          </p:cNvSpPr>
          <p:nvPr/>
        </p:nvSpPr>
        <p:spPr bwMode="auto">
          <a:xfrm>
            <a:off x="3759930" y="6180246"/>
            <a:ext cx="1726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Novice Mode</a:t>
            </a:r>
          </a:p>
        </p:txBody>
      </p:sp>
      <p:sp>
        <p:nvSpPr>
          <p:cNvPr id="18437" name="ZoneTexte 5"/>
          <p:cNvSpPr txBox="1">
            <a:spLocks noChangeArrowheads="1"/>
          </p:cNvSpPr>
          <p:nvPr/>
        </p:nvSpPr>
        <p:spPr bwMode="auto">
          <a:xfrm>
            <a:off x="6927069" y="6180246"/>
            <a:ext cx="1683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Expert Mode</a:t>
            </a:r>
          </a:p>
        </p:txBody>
      </p:sp>
      <p:pic>
        <p:nvPicPr>
          <p:cNvPr id="8" name="Image 7" descr="classicalHierarchialM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360" y="2958657"/>
            <a:ext cx="5988440" cy="3221589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Multi-Stroke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menus </a:t>
            </a:r>
            <a:r>
              <a:rPr lang="fr-FR" sz="2800" dirty="0" smtClean="0">
                <a:ea typeface="ＭＳ Ｐゴシック" pitchFamily="-112" charset="-128"/>
                <a:cs typeface="ＭＳ Ｐゴシック" pitchFamily="-112" charset="-128"/>
              </a:rPr>
              <a:t>[Zhao 04]</a:t>
            </a:r>
          </a:p>
        </p:txBody>
      </p:sp>
      <p:pic>
        <p:nvPicPr>
          <p:cNvPr id="8" name="Image 7" descr="hierarchical 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208" y="3657600"/>
            <a:ext cx="4999992" cy="2667000"/>
          </a:xfrm>
          <a:prstGeom prst="rect">
            <a:avLst/>
          </a:prstGeom>
        </p:spPr>
      </p:pic>
      <p:sp>
        <p:nvSpPr>
          <p:cNvPr id="9" name="ZoneTexte 4"/>
          <p:cNvSpPr txBox="1">
            <a:spLocks noChangeArrowheads="1"/>
          </p:cNvSpPr>
          <p:nvPr/>
        </p:nvSpPr>
        <p:spPr bwMode="auto">
          <a:xfrm>
            <a:off x="4419600" y="6260068"/>
            <a:ext cx="17264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Novice Mode</a:t>
            </a:r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7384269" y="6248400"/>
            <a:ext cx="1683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FR" dirty="0"/>
              <a:t>Expert Mode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Several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simple marks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instead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of one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complex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mark </a:t>
            </a:r>
          </a:p>
          <a:p>
            <a:pPr lvl="1" eaLnBrk="1" hangingPunct="1"/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Temporal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instead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of spatial composition</a:t>
            </a:r>
          </a:p>
          <a:p>
            <a:pPr eaLnBrk="1" hangingPunct="1"/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Less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error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prone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eaLnBrk="1" hangingPunct="1"/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Marks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can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be</a:t>
            </a:r>
            <a:r>
              <a:rPr lang="fr-FR" sz="24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400" dirty="0" err="1" smtClean="0">
                <a:ea typeface="ＭＳ Ｐゴシック" pitchFamily="-112" charset="-128"/>
                <a:cs typeface="ＭＳ Ｐゴシック" pitchFamily="-112" charset="-128"/>
              </a:rPr>
              <a:t>overlapped</a:t>
            </a:r>
            <a:endParaRPr lang="fr-FR" sz="24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 eaLnBrk="1" hangingPunct="1"/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Less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amount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of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screen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  <a:r>
              <a:rPr lang="fr-FR" sz="2000" dirty="0" err="1" smtClean="0">
                <a:ea typeface="ＭＳ Ｐゴシック" pitchFamily="-112" charset="-128"/>
                <a:cs typeface="ＭＳ Ｐゴシック" pitchFamily="-112" charset="-128"/>
              </a:rPr>
              <a:t>space</a:t>
            </a:r>
            <a:r>
              <a:rPr lang="fr-FR" sz="2000" dirty="0" smtClean="0">
                <a:ea typeface="ＭＳ Ｐゴシック" pitchFamily="-112" charset="-128"/>
                <a:cs typeface="ＭＳ Ｐゴシック" pitchFamily="-112" charset="-128"/>
              </a:rPr>
              <a:t> </a:t>
            </a:r>
          </a:p>
          <a:p>
            <a:pPr lvl="2" eaLnBrk="1" hangingPunct="1"/>
            <a:endParaRPr lang="fr-FR" sz="2000" dirty="0" smtClean="0">
              <a:ea typeface="ＭＳ Ｐゴシック" pitchFamily="-112" charset="-128"/>
            </a:endParaRPr>
          </a:p>
          <a:p>
            <a:pPr lvl="1" eaLnBrk="1" hangingPunct="1">
              <a:buFont typeface="Arial" pitchFamily="-112" charset="0"/>
              <a:buNone/>
            </a:pPr>
            <a:endParaRPr lang="fr-FR" dirty="0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Marking</a:t>
            </a:r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 menus</a:t>
            </a: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Arial" pitchFamily="-65" charset="0"/>
              <a:buChar char="•"/>
              <a:defRPr/>
            </a:pPr>
            <a:endParaRPr lang="fr-FR" sz="2800" dirty="0" smtClean="0"/>
          </a:p>
          <a:p>
            <a:pPr eaLnBrk="1" hangingPunct="1">
              <a:buFont typeface="Arial" pitchFamily="-65" charset="0"/>
              <a:buChar char="•"/>
              <a:defRPr/>
            </a:pPr>
            <a:r>
              <a:rPr lang="fr-FR" sz="2800" dirty="0" smtClean="0"/>
              <a:t>Limitations</a:t>
            </a:r>
          </a:p>
          <a:p>
            <a:pPr lvl="1" eaLnBrk="1" hangingPunct="1">
              <a:buFont typeface="Arial" pitchFamily="-65" charset="0"/>
              <a:buChar char="–"/>
              <a:defRPr/>
            </a:pP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Limited </a:t>
            </a:r>
            <a:r>
              <a:rPr lang="fr-FR" sz="2400" dirty="0" err="1" smtClean="0">
                <a:solidFill>
                  <a:schemeClr val="tx1">
                    <a:lumMod val="50000"/>
                  </a:schemeClr>
                </a:solidFill>
              </a:rPr>
              <a:t>number</a:t>
            </a:r>
            <a:r>
              <a:rPr lang="fr-FR" sz="2400" dirty="0" smtClean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fr-FR" sz="2400" dirty="0" err="1" smtClean="0">
                <a:solidFill>
                  <a:schemeClr val="tx1">
                    <a:lumMod val="50000"/>
                  </a:schemeClr>
                </a:solidFill>
              </a:rPr>
              <a:t>commands</a:t>
            </a:r>
            <a:endParaRPr lang="fr-F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2" eaLnBrk="1" hangingPunct="1">
              <a:buFont typeface="Arial" pitchFamily="-65" charset="0"/>
              <a:buChar char="–"/>
              <a:defRPr/>
            </a:pPr>
            <a:r>
              <a:rPr lang="fr-FR" sz="2800" b="1" i="1" dirty="0" smtClean="0">
                <a:solidFill>
                  <a:schemeClr val="bg1">
                    <a:lumMod val="50000"/>
                  </a:schemeClr>
                </a:solidFill>
              </a:rPr>
              <a:t>Menu </a:t>
            </a:r>
            <a:r>
              <a:rPr lang="fr-FR" sz="2800" b="1" i="1" dirty="0" err="1" smtClean="0">
                <a:solidFill>
                  <a:schemeClr val="bg1">
                    <a:lumMod val="50000"/>
                  </a:schemeClr>
                </a:solidFill>
              </a:rPr>
              <a:t>depth</a:t>
            </a: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fr-FR" sz="2000" i="1" dirty="0" err="1" smtClean="0">
                <a:solidFill>
                  <a:schemeClr val="bg1">
                    <a:lumMod val="50000"/>
                  </a:schemeClr>
                </a:solidFill>
              </a:rPr>
              <a:t>number</a:t>
            </a: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fr-FR" sz="2000" i="1" dirty="0" err="1" smtClean="0">
                <a:solidFill>
                  <a:schemeClr val="bg1">
                    <a:lumMod val="50000"/>
                  </a:schemeClr>
                </a:solidFill>
              </a:rPr>
              <a:t>levels</a:t>
            </a: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fr-FR" sz="2000" i="1" dirty="0" err="1" smtClean="0">
                <a:solidFill>
                  <a:schemeClr val="bg1">
                    <a:lumMod val="50000"/>
                  </a:schemeClr>
                </a:solidFill>
              </a:rPr>
              <a:t>hierarchical</a:t>
            </a: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000" i="1" dirty="0" err="1" smtClean="0">
                <a:solidFill>
                  <a:schemeClr val="bg1">
                    <a:lumMod val="50000"/>
                  </a:schemeClr>
                </a:solidFill>
              </a:rPr>
              <a:t>Marking</a:t>
            </a:r>
            <a:r>
              <a:rPr lang="fr-FR" sz="2000" i="1" dirty="0" smtClean="0">
                <a:solidFill>
                  <a:schemeClr val="bg1">
                    <a:lumMod val="50000"/>
                  </a:schemeClr>
                </a:solidFill>
              </a:rPr>
              <a:t> menus)</a:t>
            </a:r>
          </a:p>
          <a:p>
            <a:pPr lvl="2" eaLnBrk="1" hangingPunct="1">
              <a:buFont typeface="Arial" pitchFamily="-65" charset="0"/>
              <a:buChar char="–"/>
              <a:defRPr/>
            </a:pPr>
            <a:r>
              <a:rPr lang="fr-FR" sz="2800" b="1" dirty="0" smtClean="0">
                <a:solidFill>
                  <a:schemeClr val="tx1">
                    <a:lumMod val="50000"/>
                  </a:schemeClr>
                </a:solidFill>
              </a:rPr>
              <a:t>Menu </a:t>
            </a:r>
            <a:r>
              <a:rPr lang="fr-FR" sz="2800" b="1" dirty="0" err="1" smtClean="0">
                <a:solidFill>
                  <a:schemeClr val="tx1">
                    <a:lumMod val="50000"/>
                  </a:schemeClr>
                </a:solidFill>
              </a:rPr>
              <a:t>breadth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fr-FR" sz="2000" dirty="0" err="1" smtClean="0">
                <a:solidFill>
                  <a:schemeClr val="tx1">
                    <a:lumMod val="50000"/>
                  </a:schemeClr>
                </a:solidFill>
              </a:rPr>
              <a:t>number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fr-FR" sz="2000" dirty="0" err="1" smtClean="0">
                <a:solidFill>
                  <a:schemeClr val="tx1">
                    <a:lumMod val="50000"/>
                  </a:schemeClr>
                </a:solidFill>
              </a:rPr>
              <a:t>commands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50000"/>
                  </a:schemeClr>
                </a:solidFill>
              </a:rPr>
              <a:t>at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50000"/>
                  </a:schemeClr>
                </a:solidFill>
              </a:rPr>
              <a:t>each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50000"/>
                  </a:schemeClr>
                </a:solidFill>
              </a:rPr>
              <a:t>level</a:t>
            </a:r>
            <a:r>
              <a:rPr lang="fr-FR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lvl="1" eaLnBrk="1" hangingPunct="1">
              <a:buFont typeface="Arial" pitchFamily="-65" charset="0"/>
              <a:buChar char="–"/>
              <a:defRPr/>
            </a:pPr>
            <a:endParaRPr lang="fr-FR" sz="2400" dirty="0" smtClean="0"/>
          </a:p>
          <a:p>
            <a:pPr lvl="2" eaLnBrk="1" hangingPunct="1">
              <a:buFont typeface="Arial" pitchFamily="-65" charset="0"/>
              <a:buChar char="•"/>
              <a:defRPr/>
            </a:pPr>
            <a:endParaRPr lang="fr-FR" sz="2000" dirty="0" smtClean="0"/>
          </a:p>
          <a:p>
            <a:pPr lvl="1" eaLnBrk="1" hangingPunct="1">
              <a:buFont typeface="Arial" pitchFamily="-65" charset="0"/>
              <a:buNone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err="1" smtClean="0">
                <a:ea typeface="ＭＳ Ｐゴシック" pitchFamily="-112" charset="-128"/>
                <a:cs typeface="ＭＳ Ｐゴシック" pitchFamily="-112" charset="-128"/>
              </a:rPr>
              <a:t>P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roblem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Arial" pitchFamily="-65" charset="0"/>
              <a:buChar char="•"/>
              <a:defRPr/>
            </a:pPr>
            <a:endParaRPr lang="fr-FR" sz="2800" dirty="0" smtClean="0"/>
          </a:p>
          <a:p>
            <a:pPr eaLnBrk="1" hangingPunct="1">
              <a:buNone/>
              <a:defRPr/>
            </a:pPr>
            <a:endParaRPr lang="fr-FR" sz="2800" dirty="0" smtClean="0"/>
          </a:p>
          <a:p>
            <a:pPr lvl="1" eaLnBrk="1" hangingPunct="1">
              <a:buNone/>
              <a:defRPr/>
            </a:pPr>
            <a:endParaRPr lang="fr-FR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eaLnBrk="1" hangingPunct="1">
              <a:buNone/>
              <a:defRPr/>
            </a:pPr>
            <a:r>
              <a:rPr lang="fr-FR" sz="2800" b="1" dirty="0" smtClean="0"/>
              <a:t>	</a:t>
            </a:r>
            <a:r>
              <a:rPr lang="fr-FR" sz="2800" b="1" dirty="0" err="1" smtClean="0"/>
              <a:t>Number</a:t>
            </a:r>
            <a:r>
              <a:rPr lang="fr-FR" sz="2800" b="1" dirty="0" smtClean="0"/>
              <a:t> of </a:t>
            </a:r>
            <a:r>
              <a:rPr lang="fr-FR" sz="2800" b="1" dirty="0" err="1" smtClean="0"/>
              <a:t>commands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each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level</a:t>
            </a:r>
            <a:r>
              <a:rPr lang="fr-FR" sz="2800" b="1" dirty="0" smtClean="0"/>
              <a:t> (menu </a:t>
            </a:r>
            <a:r>
              <a:rPr lang="fr-FR" sz="2800" b="1" dirty="0" err="1" smtClean="0"/>
              <a:t>breadth</a:t>
            </a:r>
            <a:r>
              <a:rPr lang="fr-FR" sz="2800" b="1" dirty="0" smtClean="0"/>
              <a:t>)</a:t>
            </a:r>
          </a:p>
          <a:p>
            <a:pPr lvl="1" eaLnBrk="1" hangingPunct="1">
              <a:buFont typeface="Arial" pitchFamily="-65" charset="0"/>
              <a:buChar char="–"/>
              <a:defRPr/>
            </a:pPr>
            <a:endParaRPr lang="fr-FR" sz="2400" dirty="0" smtClean="0"/>
          </a:p>
          <a:p>
            <a:pPr lvl="2" eaLnBrk="1" hangingPunct="1">
              <a:buFont typeface="Arial" pitchFamily="-65" charset="0"/>
              <a:buChar char="•"/>
              <a:defRPr/>
            </a:pPr>
            <a:endParaRPr lang="fr-FR" sz="2000" dirty="0" smtClean="0"/>
          </a:p>
          <a:p>
            <a:pPr lvl="1" eaLnBrk="1" hangingPunct="1">
              <a:buFont typeface="Arial" pitchFamily="-65" charset="0"/>
              <a:buNone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200" dirty="0" smtClean="0">
                <a:ea typeface="ＭＳ Ｐゴシック" pitchFamily="-112" charset="-128"/>
                <a:cs typeface="ＭＳ Ｐゴシック" pitchFamily="-112" charset="-128"/>
              </a:rPr>
              <a:t>Menu </a:t>
            </a:r>
            <a:r>
              <a:rPr lang="fr-FR" sz="3200" dirty="0" err="1" smtClean="0">
                <a:ea typeface="ＭＳ Ｐゴシック" pitchFamily="-112" charset="-128"/>
                <a:cs typeface="ＭＳ Ｐゴシック" pitchFamily="-112" charset="-128"/>
              </a:rPr>
              <a:t>breadth</a:t>
            </a:r>
            <a:endParaRPr lang="fr-FR" sz="3200" dirty="0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pPr eaLnBrk="1" hangingPunct="1">
              <a:buFont typeface="Arial" pitchFamily="-65" charset="0"/>
              <a:buChar char="•"/>
              <a:defRPr/>
            </a:pPr>
            <a:r>
              <a:rPr lang="fr-FR" sz="2800" dirty="0" smtClean="0"/>
              <a:t>Menu </a:t>
            </a:r>
            <a:r>
              <a:rPr lang="fr-FR" sz="2800" dirty="0" err="1" smtClean="0"/>
              <a:t>breadth</a:t>
            </a:r>
            <a:endParaRPr lang="fr-FR" dirty="0" smtClean="0"/>
          </a:p>
          <a:p>
            <a:pPr lvl="1" eaLnBrk="1" hangingPunct="1">
              <a:buFont typeface="Arial" pitchFamily="-65" charset="0"/>
              <a:buChar char="–"/>
              <a:defRPr/>
            </a:pPr>
            <a:endParaRPr lang="fr-FR" sz="2400" dirty="0" smtClean="0"/>
          </a:p>
          <a:p>
            <a:pPr lvl="2" eaLnBrk="1" hangingPunct="1">
              <a:buFont typeface="Arial" pitchFamily="-65" charset="0"/>
              <a:buChar char="•"/>
              <a:defRPr/>
            </a:pPr>
            <a:endParaRPr lang="fr-FR" sz="2000" dirty="0" smtClean="0"/>
          </a:p>
          <a:p>
            <a:pPr lvl="1" eaLnBrk="1" hangingPunct="1">
              <a:buFont typeface="Arial" pitchFamily="-65" charset="0"/>
              <a:buNone/>
              <a:defRPr/>
            </a:pPr>
            <a:endParaRPr lang="fr-FR" dirty="0" smtClean="0"/>
          </a:p>
        </p:txBody>
      </p:sp>
      <p:pic>
        <p:nvPicPr>
          <p:cNvPr id="15" name="Image 14" descr="linear_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326" y="1676400"/>
            <a:ext cx="3028474" cy="4037965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19461" name="ZoneTexte 4"/>
          <p:cNvSpPr txBox="1">
            <a:spLocks noChangeArrowheads="1"/>
          </p:cNvSpPr>
          <p:nvPr/>
        </p:nvSpPr>
        <p:spPr bwMode="auto">
          <a:xfrm>
            <a:off x="5257800" y="5942013"/>
            <a:ext cx="3109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/>
              <a:t>Context menu in PowerPoint</a:t>
            </a:r>
            <a:br>
              <a:rPr lang="fr-FR"/>
            </a:br>
            <a:r>
              <a:rPr lang="fr-FR"/>
              <a:t>16 commands </a:t>
            </a:r>
          </a:p>
        </p:txBody>
      </p:sp>
      <p:pic>
        <p:nvPicPr>
          <p:cNvPr id="18" name="Image 17" descr="Imag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3332252"/>
            <a:ext cx="2311120" cy="2380367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19463" name="ZoneTexte 4"/>
          <p:cNvSpPr txBox="1">
            <a:spLocks noChangeArrowheads="1"/>
          </p:cNvSpPr>
          <p:nvPr/>
        </p:nvSpPr>
        <p:spPr bwMode="auto">
          <a:xfrm>
            <a:off x="979487" y="5942013"/>
            <a:ext cx="2982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/>
              <a:t>Limited to </a:t>
            </a:r>
          </a:p>
          <a:p>
            <a:pPr algn="ctr"/>
            <a:r>
              <a:rPr lang="fr-FR" dirty="0"/>
              <a:t>8-12 </a:t>
            </a:r>
            <a:r>
              <a:rPr lang="fr-FR" dirty="0" err="1"/>
              <a:t>commands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44A7-14CB-ED4B-9141-33987ED4238F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1068</Words>
  <Application>Microsoft Macintosh PowerPoint</Application>
  <PresentationFormat>Présentation à l'écran (4:3)</PresentationFormat>
  <Paragraphs>373</Paragraphs>
  <Slides>40</Slides>
  <Notes>30</Notes>
  <HiddenSlides>0</HiddenSlides>
  <MMClips>2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Flower Menus:  A New Type of Marking Menus with Large Menu Breadth, Within Groups and Efficient Expert Mode Memorization</vt:lpstr>
      <vt:lpstr>Introduction</vt:lpstr>
      <vt:lpstr>Marking menus</vt:lpstr>
      <vt:lpstr>Marking menus</vt:lpstr>
      <vt:lpstr>Depth: multi-level Marking menus</vt:lpstr>
      <vt:lpstr>Multi-Stroke menus [Zhao 04]</vt:lpstr>
      <vt:lpstr>Marking menus</vt:lpstr>
      <vt:lpstr>Problem</vt:lpstr>
      <vt:lpstr>Menu breadth</vt:lpstr>
      <vt:lpstr>Polygon menus </vt:lpstr>
      <vt:lpstr>Polygon menus </vt:lpstr>
      <vt:lpstr>Polygon menus </vt:lpstr>
      <vt:lpstr>Outline</vt:lpstr>
      <vt:lpstr>Flower menus</vt:lpstr>
      <vt:lpstr>Flower menus</vt:lpstr>
      <vt:lpstr>Large number of commands</vt:lpstr>
      <vt:lpstr>Degree of curvature</vt:lpstr>
      <vt:lpstr>Pilot study</vt:lpstr>
      <vt:lpstr>Large number of commands</vt:lpstr>
      <vt:lpstr>Distribution of the number of commands</vt:lpstr>
      <vt:lpstr>Flower menus</vt:lpstr>
      <vt:lpstr>Within Groups (groupings)</vt:lpstr>
      <vt:lpstr>Within Groups (groupings)</vt:lpstr>
      <vt:lpstr>Distribution of the number of commands in within groups</vt:lpstr>
      <vt:lpstr>Flower menus</vt:lpstr>
      <vt:lpstr>Memorization</vt:lpstr>
      <vt:lpstr>Flower menus</vt:lpstr>
      <vt:lpstr>Multi-level Flower Menus </vt:lpstr>
      <vt:lpstr>Outline</vt:lpstr>
      <vt:lpstr>Experiment</vt:lpstr>
      <vt:lpstr>Experiment</vt:lpstr>
      <vt:lpstr>Summary</vt:lpstr>
      <vt:lpstr>Results</vt:lpstr>
      <vt:lpstr>Possible explanations</vt:lpstr>
      <vt:lpstr>Possible explanations</vt:lpstr>
      <vt:lpstr>Subjective Preferences</vt:lpstr>
      <vt:lpstr>Outline</vt:lpstr>
      <vt:lpstr>Conclusion</vt:lpstr>
      <vt:lpstr>Future Work</vt:lpstr>
      <vt:lpstr>Diapositive 40</vt:lpstr>
    </vt:vector>
  </TitlesOfParts>
  <Company>enst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Flower Menus:  A New Type of Marking Menus with Large Menu Breadth, Within Groups and Efficient Expert Mode Memorization</dc:title>
  <dc:creator>gilles bailly</dc:creator>
  <cp:lastModifiedBy>gilles bailly</cp:lastModifiedBy>
  <cp:revision>402</cp:revision>
  <dcterms:created xsi:type="dcterms:W3CDTF">2008-06-02T09:23:05Z</dcterms:created>
  <dcterms:modified xsi:type="dcterms:W3CDTF">2008-06-02T09:26:43Z</dcterms:modified>
</cp:coreProperties>
</file>